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83" r:id="rId7"/>
    <p:sldId id="288" r:id="rId8"/>
    <p:sldId id="287" r:id="rId9"/>
    <p:sldId id="282" r:id="rId10"/>
    <p:sldId id="262" r:id="rId11"/>
    <p:sldId id="263" r:id="rId12"/>
    <p:sldId id="280" r:id="rId13"/>
    <p:sldId id="265" r:id="rId14"/>
    <p:sldId id="267" r:id="rId15"/>
    <p:sldId id="278" r:id="rId16"/>
    <p:sldId id="275" r:id="rId17"/>
    <p:sldId id="277" r:id="rId18"/>
    <p:sldId id="286" r:id="rId19"/>
    <p:sldId id="285" r:id="rId20"/>
    <p:sldId id="268" r:id="rId21"/>
    <p:sldId id="272" r:id="rId22"/>
    <p:sldId id="28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F49D1E"/>
    <a:srgbClr val="19B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32"/>
    <p:restoredTop sz="94720"/>
  </p:normalViewPr>
  <p:slideViewPr>
    <p:cSldViewPr snapToGrid="0" snapToObjects="1">
      <p:cViewPr varScale="1">
        <p:scale>
          <a:sx n="64" d="100"/>
          <a:sy n="64" d="100"/>
        </p:scale>
        <p:origin x="96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CAP (Sous</a:t>
            </a:r>
            <a:r>
              <a:rPr lang="fr-FR" baseline="0"/>
              <a:t> statut scolaire)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88888888888889E-2"/>
          <c:y val="0.16708333333333336"/>
          <c:w val="0.93888888888888888"/>
          <c:h val="0.6002766841644794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C0D-49FB-B994-F994CB019EE9}"/>
              </c:ext>
            </c:extLst>
          </c:dPt>
          <c:dPt>
            <c:idx val="1"/>
            <c:bubble3D val="0"/>
            <c:explosion val="38"/>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C0D-49FB-B994-F994CB019EE9}"/>
              </c:ext>
            </c:extLst>
          </c:dPt>
          <c:dPt>
            <c:idx val="2"/>
            <c:bubble3D val="0"/>
            <c:explosion val="22"/>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C0D-49FB-B994-F994CB019EE9}"/>
              </c:ext>
            </c:extLst>
          </c:dPt>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Feuil1!$F$3:$F$5</c:f>
              <c:strCache>
                <c:ptCount val="3"/>
                <c:pt idx="0">
                  <c:v>Enseignement général</c:v>
                </c:pt>
                <c:pt idx="1">
                  <c:v>Enseignement professionnel théorique</c:v>
                </c:pt>
                <c:pt idx="2">
                  <c:v>Périodes de formation en entreprise</c:v>
                </c:pt>
              </c:strCache>
            </c:strRef>
          </c:cat>
          <c:val>
            <c:numRef>
              <c:f>Feuil1!$G$3:$G$5</c:f>
              <c:numCache>
                <c:formatCode>General</c:formatCode>
                <c:ptCount val="3"/>
                <c:pt idx="0">
                  <c:v>37</c:v>
                </c:pt>
                <c:pt idx="1">
                  <c:v>40</c:v>
                </c:pt>
                <c:pt idx="2">
                  <c:v>23</c:v>
                </c:pt>
              </c:numCache>
            </c:numRef>
          </c:val>
          <c:extLst>
            <c:ext xmlns:c16="http://schemas.microsoft.com/office/drawing/2014/chart" uri="{C3380CC4-5D6E-409C-BE32-E72D297353CC}">
              <c16:uniqueId val="{00000006-BC0D-49FB-B994-F994CB019EE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CAP (Sous statut apprenti)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CA-4822-88C6-6D36DDF9D60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CA-4822-88C6-6D36DDF9D60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DCA-4822-88C6-6D36DDF9D60D}"/>
              </c:ext>
            </c:extLst>
          </c:dPt>
          <c:dLbls>
            <c:dLbl>
              <c:idx val="0"/>
              <c:layout>
                <c:manualLayout>
                  <c:x val="-5.6021919513319772E-2"/>
                  <c:y val="6.933474078384201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CA-4822-88C6-6D36DDF9D60D}"/>
                </c:ext>
              </c:extLst>
            </c:dLbl>
            <c:dLbl>
              <c:idx val="2"/>
              <c:layout>
                <c:manualLayout>
                  <c:x val="0.14884383202099738"/>
                  <c:y val="-0.193765310586176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CA-4822-88C6-6D36DDF9D60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Feuil1!$F$10:$F$12</c:f>
              <c:strCache>
                <c:ptCount val="3"/>
                <c:pt idx="0">
                  <c:v>Enseignement général</c:v>
                </c:pt>
                <c:pt idx="1">
                  <c:v>Enseignement professionnel théorique</c:v>
                </c:pt>
                <c:pt idx="2">
                  <c:v>Périodes de formation en entreprise</c:v>
                </c:pt>
              </c:strCache>
            </c:strRef>
          </c:cat>
          <c:val>
            <c:numRef>
              <c:f>Feuil1!$G$10:$G$12</c:f>
              <c:numCache>
                <c:formatCode>General</c:formatCode>
                <c:ptCount val="3"/>
                <c:pt idx="0">
                  <c:v>13</c:v>
                </c:pt>
                <c:pt idx="1">
                  <c:v>13</c:v>
                </c:pt>
                <c:pt idx="2">
                  <c:v>74</c:v>
                </c:pt>
              </c:numCache>
            </c:numRef>
          </c:val>
          <c:extLst>
            <c:ext xmlns:c16="http://schemas.microsoft.com/office/drawing/2014/chart" uri="{C3380CC4-5D6E-409C-BE32-E72D297353CC}">
              <c16:uniqueId val="{00000006-0DCA-4822-88C6-6D36DDF9D60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 PROFESSIONNEL (Statut</a:t>
            </a:r>
            <a:r>
              <a:rPr lang="en-US" baseline="0"/>
              <a:t> scolaire)</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9847366527408927"/>
          <c:w val="0.90694444444444444"/>
          <c:h val="0.55756353310865725"/>
        </c:manualLayout>
      </c:layout>
      <c:pie3DChart>
        <c:varyColors val="1"/>
        <c:ser>
          <c:idx val="0"/>
          <c:order val="0"/>
          <c:dPt>
            <c:idx val="0"/>
            <c:bubble3D val="0"/>
            <c:explosion val="19"/>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EE4-481B-AFE5-67FA1199CA08}"/>
              </c:ext>
            </c:extLst>
          </c:dPt>
          <c:dPt>
            <c:idx val="1"/>
            <c:bubble3D val="0"/>
            <c:explosion val="4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EE4-481B-AFE5-67FA1199CA08}"/>
              </c:ext>
            </c:extLst>
          </c:dPt>
          <c:dPt>
            <c:idx val="2"/>
            <c:bubble3D val="0"/>
            <c:explosion val="26"/>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EE4-481B-AFE5-67FA1199CA08}"/>
              </c:ext>
            </c:extLst>
          </c:dPt>
          <c:dLbls>
            <c:dLbl>
              <c:idx val="0"/>
              <c:layout>
                <c:manualLayout>
                  <c:x val="-0.11207217847769028"/>
                  <c:y val="2.804503357198693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E4-481B-AFE5-67FA1199CA08}"/>
                </c:ext>
              </c:extLst>
            </c:dLbl>
            <c:dLbl>
              <c:idx val="1"/>
              <c:layout>
                <c:manualLayout>
                  <c:x val="9.6132327209098867E-2"/>
                  <c:y val="-0.14223152764188507"/>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E4-481B-AFE5-67FA1199CA08}"/>
                </c:ext>
              </c:extLst>
            </c:dLbl>
            <c:dLbl>
              <c:idx val="2"/>
              <c:layout>
                <c:manualLayout>
                  <c:x val="9.5419072615923015E-2"/>
                  <c:y val="5.5747423214110033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E4-481B-AFE5-67FA1199CA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Feuil1!$A$3:$A$5</c:f>
              <c:strCache>
                <c:ptCount val="3"/>
                <c:pt idx="0">
                  <c:v>Enseignement général</c:v>
                </c:pt>
                <c:pt idx="1">
                  <c:v>Enseignement professionnel théorique</c:v>
                </c:pt>
                <c:pt idx="2">
                  <c:v>Périodes de formation en entreprise</c:v>
                </c:pt>
              </c:strCache>
            </c:strRef>
          </c:cat>
          <c:val>
            <c:numRef>
              <c:f>Feuil1!$B$3:$B$5</c:f>
              <c:numCache>
                <c:formatCode>General</c:formatCode>
                <c:ptCount val="3"/>
                <c:pt idx="0">
                  <c:v>39</c:v>
                </c:pt>
                <c:pt idx="1">
                  <c:v>38</c:v>
                </c:pt>
                <c:pt idx="2">
                  <c:v>23</c:v>
                </c:pt>
              </c:numCache>
            </c:numRef>
          </c:val>
          <c:extLst>
            <c:ext xmlns:c16="http://schemas.microsoft.com/office/drawing/2014/chart" uri="{C3380CC4-5D6E-409C-BE32-E72D297353CC}">
              <c16:uniqueId val="{00000006-AEE4-481B-AFE5-67FA1199CA0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BAC PROFESSIONNEL (Statut apprenti)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145833333333329E-2"/>
          <c:y val="0.16078167210845695"/>
          <c:w val="0.8828125"/>
          <c:h val="0.58402525643730863"/>
        </c:manualLayout>
      </c:layout>
      <c:pie3DChart>
        <c:varyColors val="1"/>
        <c:ser>
          <c:idx val="0"/>
          <c:order val="0"/>
          <c:explosion val="28"/>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13-424A-B661-18771F915331}"/>
              </c:ext>
            </c:extLst>
          </c:dPt>
          <c:dPt>
            <c:idx val="1"/>
            <c:bubble3D val="0"/>
            <c:explosion val="39"/>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13-424A-B661-18771F915331}"/>
              </c:ext>
            </c:extLst>
          </c:dPt>
          <c:dPt>
            <c:idx val="2"/>
            <c:bubble3D val="0"/>
            <c:explosion val="1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13-424A-B661-18771F915331}"/>
              </c:ext>
            </c:extLst>
          </c:dPt>
          <c:dLbls>
            <c:dLbl>
              <c:idx val="2"/>
              <c:layout>
                <c:manualLayout>
                  <c:x val="0.18769903762029747"/>
                  <c:y val="-9.42337416156313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13-424A-B661-18771F91533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Feuil1!$A$11:$A$13</c:f>
              <c:strCache>
                <c:ptCount val="3"/>
                <c:pt idx="0">
                  <c:v>Enseignement général</c:v>
                </c:pt>
                <c:pt idx="1">
                  <c:v>Enseignement professionnel théorique</c:v>
                </c:pt>
                <c:pt idx="2">
                  <c:v>Périodes de formation en entreprise</c:v>
                </c:pt>
              </c:strCache>
            </c:strRef>
          </c:cat>
          <c:val>
            <c:numRef>
              <c:f>Feuil1!$B$11:$B$13</c:f>
              <c:numCache>
                <c:formatCode>General</c:formatCode>
                <c:ptCount val="3"/>
                <c:pt idx="0">
                  <c:v>20</c:v>
                </c:pt>
                <c:pt idx="1">
                  <c:v>20</c:v>
                </c:pt>
                <c:pt idx="2">
                  <c:v>60</c:v>
                </c:pt>
              </c:numCache>
            </c:numRef>
          </c:val>
          <c:extLst>
            <c:ext xmlns:c16="http://schemas.microsoft.com/office/drawing/2014/chart" uri="{C3380CC4-5D6E-409C-BE32-E72D297353CC}">
              <c16:uniqueId val="{00000006-0513-424A-B661-18771F91533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A9B40-E188-EC4D-BD9A-39915D9EA61D}" type="datetimeFigureOut">
              <a:rPr lang="fr-FR" smtClean="0"/>
              <a:pPr/>
              <a:t>30/11/2018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42448-EC18-DB43-993F-A0A3FC49B07C}" type="slidenum">
              <a:rPr lang="fr-FR" smtClean="0"/>
              <a:pPr/>
              <a:t>‹N°›</a:t>
            </a:fld>
            <a:endParaRPr lang="fr-FR"/>
          </a:p>
        </p:txBody>
      </p:sp>
    </p:spTree>
    <p:extLst>
      <p:ext uri="{BB962C8B-B14F-4D97-AF65-F5344CB8AC3E}">
        <p14:creationId xmlns:p14="http://schemas.microsoft.com/office/powerpoint/2010/main" val="26179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schéma du diaporama « officiel » EN avec diapo « Pauline et Noah » </a:t>
            </a:r>
          </a:p>
        </p:txBody>
      </p:sp>
      <p:sp>
        <p:nvSpPr>
          <p:cNvPr id="4" name="Espace réservé du numéro de diapositive 3"/>
          <p:cNvSpPr>
            <a:spLocks noGrp="1"/>
          </p:cNvSpPr>
          <p:nvPr>
            <p:ph type="sldNum" sz="quarter" idx="10"/>
          </p:nvPr>
        </p:nvSpPr>
        <p:spPr/>
        <p:txBody>
          <a:bodyPr/>
          <a:lstStyle/>
          <a:p>
            <a:fld id="{3FC42448-EC18-DB43-993F-A0A3FC49B07C}" type="slidenum">
              <a:rPr lang="fr-FR" smtClean="0"/>
              <a:pPr/>
              <a:t>6</a:t>
            </a:fld>
            <a:endParaRPr lang="fr-FR"/>
          </a:p>
        </p:txBody>
      </p:sp>
    </p:spTree>
    <p:extLst>
      <p:ext uri="{BB962C8B-B14F-4D97-AF65-F5344CB8AC3E}">
        <p14:creationId xmlns:p14="http://schemas.microsoft.com/office/powerpoint/2010/main" val="397195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C42448-EC18-DB43-993F-A0A3FC49B07C}" type="slidenum">
              <a:rPr lang="fr-FR" smtClean="0"/>
              <a:pPr/>
              <a:t>12</a:t>
            </a:fld>
            <a:endParaRPr lang="fr-FR"/>
          </a:p>
        </p:txBody>
      </p:sp>
    </p:spTree>
    <p:extLst>
      <p:ext uri="{BB962C8B-B14F-4D97-AF65-F5344CB8AC3E}">
        <p14:creationId xmlns:p14="http://schemas.microsoft.com/office/powerpoint/2010/main" val="9329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33025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7834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74830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50627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4532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99314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2228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0201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79625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6745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3C74185-EF2F-E34A-96F2-0279A6B8349A}" type="datetimeFigureOut">
              <a:rPr lang="fr-FR" smtClean="0"/>
              <a:pPr/>
              <a:t>30/11/2018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BC7F4E-5394-5C42-ACC3-5B5A2609F619}" type="slidenum">
              <a:rPr lang="fr-FR" smtClean="0"/>
              <a:pPr/>
              <a:t>‹N°›</a:t>
            </a:fld>
            <a:endParaRPr lang="fr-FR"/>
          </a:p>
        </p:txBody>
      </p:sp>
    </p:spTree>
    <p:extLst>
      <p:ext uri="{BB962C8B-B14F-4D97-AF65-F5344CB8AC3E}">
        <p14:creationId xmlns:p14="http://schemas.microsoft.com/office/powerpoint/2010/main" val="153128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74185-EF2F-E34A-96F2-0279A6B8349A}" type="datetimeFigureOut">
              <a:rPr lang="fr-FR" smtClean="0"/>
              <a:pPr/>
              <a:t>30/11/2018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7F4E-5394-5C42-ACC3-5B5A2609F619}" type="slidenum">
              <a:rPr lang="fr-FR" smtClean="0"/>
              <a:pPr/>
              <a:t>‹N°›</a:t>
            </a:fld>
            <a:endParaRPr lang="fr-FR"/>
          </a:p>
        </p:txBody>
      </p:sp>
    </p:spTree>
    <p:extLst>
      <p:ext uri="{BB962C8B-B14F-4D97-AF65-F5344CB8AC3E}">
        <p14:creationId xmlns:p14="http://schemas.microsoft.com/office/powerpoint/2010/main" val="143580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2.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6184"/>
            <a:ext cx="12192000" cy="4545623"/>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460989" y="617285"/>
            <a:ext cx="9287606" cy="750339"/>
          </a:xfrm>
        </p:spPr>
        <p:txBody>
          <a:bodyPr anchor="ctr">
            <a:noAutofit/>
          </a:bodyPr>
          <a:lstStyle/>
          <a:p>
            <a:r>
              <a:rPr lang="fr-FR" sz="5100" dirty="0">
                <a:solidFill>
                  <a:srgbClr val="3C3C3B"/>
                </a:solidFill>
                <a:latin typeface="Myriad Pro" charset="0"/>
                <a:ea typeface="Myriad Pro" charset="0"/>
                <a:cs typeface="Myriad Pro" charset="0"/>
              </a:rPr>
              <a:t>L’ENSEIGNEMENT CATHOLIQUE</a:t>
            </a:r>
          </a:p>
        </p:txBody>
      </p:sp>
      <p:sp>
        <p:nvSpPr>
          <p:cNvPr id="5" name="Ellipse 4"/>
          <p:cNvSpPr/>
          <p:nvPr/>
        </p:nvSpPr>
        <p:spPr>
          <a:xfrm>
            <a:off x="4274522" y="2538077"/>
            <a:ext cx="3642955" cy="3522723"/>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6" name="Ellipse 5"/>
          <p:cNvSpPr/>
          <p:nvPr/>
        </p:nvSpPr>
        <p:spPr>
          <a:xfrm>
            <a:off x="4810153" y="3004800"/>
            <a:ext cx="2589278" cy="2589278"/>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7" name="Rectangle 6"/>
          <p:cNvSpPr/>
          <p:nvPr/>
        </p:nvSpPr>
        <p:spPr>
          <a:xfrm>
            <a:off x="1630017" y="1721708"/>
            <a:ext cx="8998226" cy="646331"/>
          </a:xfrm>
          <a:prstGeom prst="rect">
            <a:avLst/>
          </a:prstGeom>
        </p:spPr>
        <p:txBody>
          <a:bodyPr wrap="square">
            <a:spAutoFit/>
          </a:bodyPr>
          <a:lstStyle/>
          <a:p>
            <a:pPr algn="ctr"/>
            <a:r>
              <a:rPr lang="fr-FR" sz="3600" dirty="0">
                <a:solidFill>
                  <a:srgbClr val="3C3C3B"/>
                </a:solidFill>
                <a:latin typeface="Myriad Pro Light" charset="0"/>
                <a:ea typeface="Myriad Pro Light" charset="0"/>
                <a:cs typeface="Myriad Pro Light" charset="0"/>
              </a:rPr>
              <a:t>PARTENAIRE DE VOTRE ORIENTATION</a:t>
            </a:r>
          </a:p>
        </p:txBody>
      </p:sp>
      <p:cxnSp>
        <p:nvCxnSpPr>
          <p:cNvPr id="9" name="Connecteur droit 8"/>
          <p:cNvCxnSpPr/>
          <p:nvPr/>
        </p:nvCxnSpPr>
        <p:spPr>
          <a:xfrm>
            <a:off x="457200" y="992454"/>
            <a:ext cx="1003789" cy="0"/>
          </a:xfrm>
          <a:prstGeom prst="line">
            <a:avLst/>
          </a:prstGeom>
          <a:ln w="57150">
            <a:solidFill>
              <a:srgbClr val="3C3C3B"/>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0748595" y="992454"/>
            <a:ext cx="1004400" cy="0"/>
          </a:xfrm>
          <a:prstGeom prst="line">
            <a:avLst/>
          </a:prstGeom>
          <a:ln w="57150">
            <a:solidFill>
              <a:srgbClr val="3C3C3B"/>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27" y="3474218"/>
            <a:ext cx="2207805" cy="1460051"/>
          </a:xfrm>
          <a:prstGeom prst="rect">
            <a:avLst/>
          </a:prstGeom>
        </p:spPr>
      </p:pic>
    </p:spTree>
    <p:extLst>
      <p:ext uri="{BB962C8B-B14F-4D97-AF65-F5344CB8AC3E}">
        <p14:creationId xmlns:p14="http://schemas.microsoft.com/office/powerpoint/2010/main" val="111117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direction\Desktop\Images- Photos\Photo CHAMP BLANC ICI JPG\Sciences 12 dessin TP.jpg"/>
          <p:cNvPicPr>
            <a:picLocks noChangeAspect="1" noChangeArrowheads="1"/>
          </p:cNvPicPr>
          <p:nvPr/>
        </p:nvPicPr>
        <p:blipFill>
          <a:blip r:embed="rId2" cstate="print">
            <a:grayscl/>
            <a:alphaModFix amt="50000"/>
          </a:blip>
          <a:srcRect/>
          <a:stretch>
            <a:fillRect/>
          </a:stretch>
        </p:blipFill>
        <p:spPr bwMode="auto">
          <a:xfrm>
            <a:off x="0" y="0"/>
            <a:ext cx="12205252" cy="7988447"/>
          </a:xfrm>
          <a:prstGeom prst="rect">
            <a:avLst/>
          </a:prstGeom>
          <a:noFill/>
          <a:ln w="9525">
            <a:noFill/>
            <a:miter lim="800000"/>
            <a:headEnd/>
            <a:tailEnd/>
          </a:ln>
        </p:spPr>
      </p:pic>
      <p:sp>
        <p:nvSpPr>
          <p:cNvPr id="5" name="Losange 4"/>
          <p:cNvSpPr/>
          <p:nvPr/>
        </p:nvSpPr>
        <p:spPr>
          <a:xfrm>
            <a:off x="3292795" y="649087"/>
            <a:ext cx="5606407" cy="5606407"/>
          </a:xfrm>
          <a:prstGeom prst="diamond">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92795" y="1103452"/>
            <a:ext cx="5606407" cy="2416046"/>
          </a:xfrm>
          <a:prstGeom prst="rect">
            <a:avLst/>
          </a:prstGeom>
          <a:noFill/>
        </p:spPr>
        <p:txBody>
          <a:bodyPr wrap="square" rtlCol="0">
            <a:spAutoFit/>
          </a:bodyPr>
          <a:lstStyle/>
          <a:p>
            <a:pPr algn="ctr"/>
            <a:r>
              <a:rPr lang="fr-FR" sz="4000" dirty="0">
                <a:solidFill>
                  <a:srgbClr val="3C3C3B"/>
                </a:solidFill>
                <a:latin typeface="Myriad Pro" charset="0"/>
                <a:ea typeface="Myriad Pro" charset="0"/>
                <a:cs typeface="Myriad Pro" charset="0"/>
              </a:rPr>
              <a:t>- 2 -</a:t>
            </a:r>
          </a:p>
          <a:p>
            <a:pPr algn="ctr"/>
            <a:r>
              <a:rPr lang="fr-FR" sz="3700" dirty="0">
                <a:solidFill>
                  <a:srgbClr val="3C3C3B"/>
                </a:solidFill>
                <a:latin typeface="Myriad Pro" charset="0"/>
                <a:ea typeface="Myriad Pro" charset="0"/>
                <a:cs typeface="Myriad Pro" charset="0"/>
              </a:rPr>
              <a:t>LA VOIE</a:t>
            </a:r>
          </a:p>
          <a:p>
            <a:pPr algn="ctr"/>
            <a:r>
              <a:rPr lang="fr-FR" sz="3700" dirty="0">
                <a:solidFill>
                  <a:srgbClr val="3C3C3B"/>
                </a:solidFill>
                <a:latin typeface="Myriad Pro" charset="0"/>
                <a:ea typeface="Myriad Pro" charset="0"/>
                <a:cs typeface="Myriad Pro" charset="0"/>
              </a:rPr>
              <a:t>GÉNÉRALE ET TECHNOLOGIQUE</a:t>
            </a:r>
          </a:p>
        </p:txBody>
      </p:sp>
      <p:sp>
        <p:nvSpPr>
          <p:cNvPr id="7" name="Rectangle 6"/>
          <p:cNvSpPr/>
          <p:nvPr/>
        </p:nvSpPr>
        <p:spPr>
          <a:xfrm>
            <a:off x="3047999" y="3826179"/>
            <a:ext cx="6096000" cy="677108"/>
          </a:xfrm>
          <a:prstGeom prst="rect">
            <a:avLst/>
          </a:prstGeom>
        </p:spPr>
        <p:txBody>
          <a:bodyPr>
            <a:spAutoFit/>
          </a:bodyPr>
          <a:lstStyle/>
          <a:p>
            <a:pPr algn="ctr"/>
            <a:r>
              <a:rPr lang="fr-FR" sz="1900" dirty="0">
                <a:solidFill>
                  <a:srgbClr val="3C3C3B"/>
                </a:solidFill>
                <a:latin typeface="Myriad Pro Light" charset="0"/>
                <a:ea typeface="Myriad Pro Light" charset="0"/>
                <a:cs typeface="Myriad Pro Light" charset="0"/>
              </a:rPr>
              <a:t>PRÉPARER UN BAC GÉNÉRAL</a:t>
            </a:r>
          </a:p>
          <a:p>
            <a:pPr algn="ctr"/>
            <a:r>
              <a:rPr lang="fr-FR" sz="1900" dirty="0">
                <a:solidFill>
                  <a:srgbClr val="3C3C3B"/>
                </a:solidFill>
                <a:latin typeface="Myriad Pro Light" charset="0"/>
                <a:ea typeface="Myriad Pro Light" charset="0"/>
                <a:cs typeface="Myriad Pro Light" charset="0"/>
              </a:rPr>
              <a:t>OU TECHNOLOGIQUE</a:t>
            </a:r>
          </a:p>
        </p:txBody>
      </p:sp>
      <p:cxnSp>
        <p:nvCxnSpPr>
          <p:cNvPr id="10" name="Connecteur droit 9"/>
          <p:cNvCxnSpPr/>
          <p:nvPr/>
        </p:nvCxnSpPr>
        <p:spPr>
          <a:xfrm>
            <a:off x="4908884" y="3681763"/>
            <a:ext cx="2390274" cy="0"/>
          </a:xfrm>
          <a:prstGeom prst="line">
            <a:avLst/>
          </a:prstGeom>
          <a:ln w="38100">
            <a:solidFill>
              <a:srgbClr val="3C3C3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56021" y="4538111"/>
            <a:ext cx="6096000" cy="584775"/>
          </a:xfrm>
          <a:prstGeom prst="rect">
            <a:avLst/>
          </a:prstGeom>
        </p:spPr>
        <p:txBody>
          <a:bodyPr>
            <a:spAutoFit/>
          </a:bodyPr>
          <a:lstStyle/>
          <a:p>
            <a:pPr algn="ctr"/>
            <a:r>
              <a:rPr lang="fr-FR" sz="1600" dirty="0">
                <a:solidFill>
                  <a:srgbClr val="3C3C3B"/>
                </a:solidFill>
                <a:latin typeface="Myriad Pro Light" charset="0"/>
                <a:ea typeface="Myriad Pro Light" charset="0"/>
                <a:cs typeface="Myriad Pro Light" charset="0"/>
              </a:rPr>
              <a:t>EN LYCÉE GÉNÉRAL</a:t>
            </a:r>
          </a:p>
          <a:p>
            <a:pPr algn="ctr"/>
            <a:r>
              <a:rPr lang="fr-FR" sz="1600" dirty="0">
                <a:solidFill>
                  <a:srgbClr val="3C3C3B"/>
                </a:solidFill>
                <a:latin typeface="Myriad Pro Light" charset="0"/>
                <a:ea typeface="Myriad Pro Light" charset="0"/>
                <a:cs typeface="Myriad Pro Light" charset="0"/>
              </a:rPr>
              <a:t>ET TECHNOLOGIQUE</a:t>
            </a:r>
          </a:p>
        </p:txBody>
      </p:sp>
    </p:spTree>
    <p:extLst>
      <p:ext uri="{BB962C8B-B14F-4D97-AF65-F5344CB8AC3E}">
        <p14:creationId xmlns:p14="http://schemas.microsoft.com/office/powerpoint/2010/main" val="20171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22150" y="1895139"/>
            <a:ext cx="11855173" cy="1200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49D1E"/>
                </a:solidFill>
                <a:latin typeface="Myriad Pro" charset="0"/>
                <a:ea typeface="Myriad Pro" charset="0"/>
                <a:cs typeface="Myriad Pro" charset="0"/>
              </a:rPr>
              <a:t>LA VOIE GÉNÉRALE ET TECHNOLOGIQUE,</a:t>
            </a:r>
          </a:p>
          <a:p>
            <a:r>
              <a:rPr lang="fr-FR" dirty="0">
                <a:solidFill>
                  <a:srgbClr val="F49D1E"/>
                </a:solidFill>
                <a:latin typeface="Myriad Pro Light" charset="0"/>
                <a:ea typeface="Myriad Pro Light" charset="0"/>
                <a:cs typeface="Myriad Pro Light" charset="0"/>
              </a:rPr>
              <a:t>VOIE DE LA RÉUSSITE</a:t>
            </a:r>
          </a:p>
        </p:txBody>
      </p:sp>
      <p:sp>
        <p:nvSpPr>
          <p:cNvPr id="5" name="Espace réservé du contenu 2"/>
          <p:cNvSpPr txBox="1">
            <a:spLocks/>
          </p:cNvSpPr>
          <p:nvPr/>
        </p:nvSpPr>
        <p:spPr>
          <a:xfrm>
            <a:off x="622151" y="3328699"/>
            <a:ext cx="9994232" cy="17331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2400" dirty="0">
                <a:solidFill>
                  <a:srgbClr val="3C3C3B"/>
                </a:solidFill>
                <a:latin typeface="Myriad Pro Light" charset="0"/>
                <a:ea typeface="Myriad Pro Light" charset="0"/>
                <a:cs typeface="Myriad Pro Light" charset="0"/>
              </a:rPr>
              <a:t>Envisager des études supérieures.</a:t>
            </a:r>
          </a:p>
          <a:p>
            <a:r>
              <a:rPr lang="fr-FR" sz="2400" dirty="0">
                <a:solidFill>
                  <a:srgbClr val="3C3C3B"/>
                </a:solidFill>
                <a:latin typeface="Myriad Pro Light" charset="0"/>
                <a:ea typeface="Myriad Pro Light" charset="0"/>
                <a:cs typeface="Myriad Pro Light" charset="0"/>
              </a:rPr>
              <a:t>Travailler sur des concepts</a:t>
            </a:r>
          </a:p>
          <a:p>
            <a:r>
              <a:rPr lang="fr-FR" sz="2400" dirty="0">
                <a:solidFill>
                  <a:srgbClr val="3C3C3B"/>
                </a:solidFill>
                <a:latin typeface="Myriad Pro Light" charset="0"/>
                <a:ea typeface="Myriad Pro Light" charset="0"/>
                <a:cs typeface="Myriad Pro Light" charset="0"/>
              </a:rPr>
              <a:t>Souhaiter développer sa culture générale.</a:t>
            </a:r>
          </a:p>
          <a:p>
            <a:r>
              <a:rPr lang="fr-FR" sz="2400" dirty="0">
                <a:solidFill>
                  <a:srgbClr val="3C3C3B"/>
                </a:solidFill>
                <a:latin typeface="Myriad Pro Light" charset="0"/>
                <a:ea typeface="Myriad Pro Light" charset="0"/>
                <a:cs typeface="Myriad Pro Light" charset="0"/>
              </a:rPr>
              <a:t>Aimer développer sa pensée à l’écrit et à l’oral.</a:t>
            </a:r>
          </a:p>
        </p:txBody>
      </p:sp>
      <p:grpSp>
        <p:nvGrpSpPr>
          <p:cNvPr id="6" name="Grouper 5"/>
          <p:cNvGrpSpPr/>
          <p:nvPr/>
        </p:nvGrpSpPr>
        <p:grpSpPr>
          <a:xfrm>
            <a:off x="309716" y="5400261"/>
            <a:ext cx="11545457" cy="961906"/>
            <a:chOff x="2544417" y="5274365"/>
            <a:chExt cx="7620000" cy="961906"/>
          </a:xfrm>
        </p:grpSpPr>
        <p:sp>
          <p:nvSpPr>
            <p:cNvPr id="13" name="Rectangle 12"/>
            <p:cNvSpPr/>
            <p:nvPr/>
          </p:nvSpPr>
          <p:spPr>
            <a:xfrm>
              <a:off x="2544417" y="5555263"/>
              <a:ext cx="7619999" cy="400110"/>
            </a:xfrm>
            <a:prstGeom prst="rect">
              <a:avLst/>
            </a:prstGeom>
          </p:spPr>
          <p:txBody>
            <a:bodyPr wrap="square">
              <a:spAutoFit/>
            </a:bodyPr>
            <a:lstStyle/>
            <a:p>
              <a:pPr algn="ctr"/>
              <a:r>
                <a:rPr lang="fr-FR" sz="2000" dirty="0">
                  <a:solidFill>
                    <a:srgbClr val="C00000"/>
                  </a:solidFill>
                  <a:latin typeface="Myriad Pro Light" charset="0"/>
                  <a:ea typeface="Myriad Pro Light" charset="0"/>
                  <a:cs typeface="Myriad Pro Light" charset="0"/>
                </a:rPr>
                <a:t>LA SECONDE DE DETERMINATION PERMET DE CHOISIR </a:t>
              </a:r>
              <a:r>
                <a:rPr lang="fr-FR" sz="2000" dirty="0">
                  <a:solidFill>
                    <a:srgbClr val="C00000"/>
                  </a:solidFill>
                  <a:latin typeface="Myriad Pro Light"/>
                  <a:ea typeface="Myriad Pro Light" charset="0"/>
                  <a:cs typeface="Myriad Pro Light" charset="0"/>
                </a:rPr>
                <a:t>SON</a:t>
              </a:r>
              <a:r>
                <a:rPr lang="fr-FR" sz="2000" dirty="0">
                  <a:solidFill>
                    <a:srgbClr val="C00000"/>
                  </a:solidFill>
                  <a:latin typeface="Myriad Pro Light"/>
                  <a:ea typeface="Myriad Pro" charset="0"/>
                  <a:cs typeface="Myriad Pro" charset="0"/>
                </a:rPr>
                <a:t>  PARCOURS EN PREMIERE ET TERMINALE </a:t>
              </a:r>
              <a:endParaRPr lang="fr-FR" sz="2000" dirty="0">
                <a:solidFill>
                  <a:srgbClr val="C00000"/>
                </a:solidFill>
                <a:latin typeface="Myriad Pro Light"/>
                <a:ea typeface="Myriad Pro Light" charset="0"/>
                <a:cs typeface="Myriad Pro Light" charset="0"/>
              </a:endParaRPr>
            </a:p>
          </p:txBody>
        </p:sp>
        <p:sp>
          <p:nvSpPr>
            <p:cNvPr id="3" name="Rectangle 2"/>
            <p:cNvSpPr/>
            <p:nvPr/>
          </p:nvSpPr>
          <p:spPr>
            <a:xfrm>
              <a:off x="2544417" y="5274365"/>
              <a:ext cx="7620000" cy="9619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Image 13" descr="JD AA 1 (2).JPG"/>
          <p:cNvPicPr>
            <a:picLocks noChangeAspect="1"/>
          </p:cNvPicPr>
          <p:nvPr/>
        </p:nvPicPr>
        <p:blipFill>
          <a:blip r:embed="rId2" cstate="print"/>
          <a:srcRect/>
          <a:stretch>
            <a:fillRect/>
          </a:stretch>
        </p:blipFill>
        <p:spPr bwMode="auto">
          <a:xfrm>
            <a:off x="7437324" y="-332972"/>
            <a:ext cx="2520000" cy="1890000"/>
          </a:xfrm>
          <a:prstGeom prst="rect">
            <a:avLst/>
          </a:prstGeom>
          <a:noFill/>
          <a:ln w="9525">
            <a:noFill/>
            <a:miter lim="800000"/>
            <a:headEnd/>
            <a:tailEnd/>
          </a:ln>
        </p:spPr>
      </p:pic>
      <p:pic>
        <p:nvPicPr>
          <p:cNvPr id="15" name="Image 14" descr="CDI 6 prof conseils élèves.jpg"/>
          <p:cNvPicPr>
            <a:picLocks noChangeAspect="1"/>
          </p:cNvPicPr>
          <p:nvPr/>
        </p:nvPicPr>
        <p:blipFill>
          <a:blip r:embed="rId3" cstate="print"/>
          <a:srcRect/>
          <a:stretch>
            <a:fillRect/>
          </a:stretch>
        </p:blipFill>
        <p:spPr bwMode="auto">
          <a:xfrm>
            <a:off x="9957324" y="-122520"/>
            <a:ext cx="2520000" cy="1679548"/>
          </a:xfrm>
          <a:prstGeom prst="rect">
            <a:avLst/>
          </a:prstGeom>
          <a:noFill/>
          <a:ln w="9525">
            <a:noFill/>
            <a:miter lim="800000"/>
            <a:headEnd/>
            <a:tailEnd/>
          </a:ln>
        </p:spPr>
      </p:pic>
      <p:pic>
        <p:nvPicPr>
          <p:cNvPr id="16" name="Picture 2" descr="C:\Users\direction\Desktop\Images- Photos\Photo CHAMP BLANC ICI JPG\CDI élèves maths travail.jpg"/>
          <p:cNvPicPr>
            <a:picLocks noChangeAspect="1" noChangeArrowheads="1"/>
          </p:cNvPicPr>
          <p:nvPr/>
        </p:nvPicPr>
        <p:blipFill>
          <a:blip r:embed="rId4" cstate="print"/>
          <a:srcRect/>
          <a:stretch>
            <a:fillRect/>
          </a:stretch>
        </p:blipFill>
        <p:spPr bwMode="auto">
          <a:xfrm>
            <a:off x="-122676" y="-115606"/>
            <a:ext cx="2520000" cy="1678972"/>
          </a:xfrm>
          <a:prstGeom prst="rect">
            <a:avLst/>
          </a:prstGeom>
          <a:noFill/>
          <a:ln w="9525">
            <a:noFill/>
            <a:miter lim="800000"/>
            <a:headEnd/>
            <a:tailEnd/>
          </a:ln>
        </p:spPr>
      </p:pic>
      <p:pic>
        <p:nvPicPr>
          <p:cNvPr id="17" name="Image 16" descr="2ST2S (3).jpg"/>
          <p:cNvPicPr>
            <a:picLocks noChangeAspect="1"/>
          </p:cNvPicPr>
          <p:nvPr/>
        </p:nvPicPr>
        <p:blipFill>
          <a:blip r:embed="rId5" cstate="print"/>
          <a:srcRect/>
          <a:stretch>
            <a:fillRect/>
          </a:stretch>
        </p:blipFill>
        <p:spPr bwMode="auto">
          <a:xfrm>
            <a:off x="4917324" y="-329803"/>
            <a:ext cx="2520000" cy="1890000"/>
          </a:xfrm>
          <a:prstGeom prst="rect">
            <a:avLst/>
          </a:prstGeom>
          <a:noFill/>
          <a:ln w="9525">
            <a:noFill/>
            <a:miter lim="800000"/>
            <a:headEnd/>
            <a:tailEnd/>
          </a:ln>
        </p:spPr>
      </p:pic>
      <p:pic>
        <p:nvPicPr>
          <p:cNvPr id="19" name="Image 18" descr="Art 25 travail au mur.JPG"/>
          <p:cNvPicPr>
            <a:picLocks noChangeAspect="1"/>
          </p:cNvPicPr>
          <p:nvPr/>
        </p:nvPicPr>
        <p:blipFill>
          <a:blip r:embed="rId6" cstate="print"/>
          <a:srcRect/>
          <a:stretch>
            <a:fillRect/>
          </a:stretch>
        </p:blipFill>
        <p:spPr bwMode="auto">
          <a:xfrm>
            <a:off x="2397324" y="-327732"/>
            <a:ext cx="2520000" cy="1891098"/>
          </a:xfrm>
          <a:prstGeom prst="rect">
            <a:avLst/>
          </a:prstGeom>
          <a:noFill/>
          <a:ln w="9525">
            <a:noFill/>
            <a:miter lim="800000"/>
            <a:headEnd/>
            <a:tailEnd/>
          </a:ln>
        </p:spPr>
      </p:pic>
      <p:sp>
        <p:nvSpPr>
          <p:cNvPr id="12" name="Rectangle 11"/>
          <p:cNvSpPr/>
          <p:nvPr/>
        </p:nvSpPr>
        <p:spPr>
          <a:xfrm>
            <a:off x="-185530" y="1457739"/>
            <a:ext cx="12563060" cy="123649"/>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3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22151" y="1680519"/>
            <a:ext cx="11159032" cy="1200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F49D1E"/>
                </a:solidFill>
                <a:latin typeface="Myriad Pro" charset="0"/>
                <a:ea typeface="Myriad Pro" charset="0"/>
                <a:cs typeface="Myriad Pro" charset="0"/>
              </a:rPr>
              <a:t>AU PROGRAMME D’UNE SECONDE </a:t>
            </a:r>
          </a:p>
          <a:p>
            <a:pPr algn="ctr"/>
            <a:r>
              <a:rPr lang="fr-FR" sz="3200" dirty="0">
                <a:solidFill>
                  <a:srgbClr val="F49D1E"/>
                </a:solidFill>
                <a:latin typeface="Myriad Pro Light" charset="0"/>
                <a:ea typeface="Myriad Pro Light" charset="0"/>
                <a:cs typeface="Myriad Pro Light" charset="0"/>
              </a:rPr>
              <a:t>GÉNÉRALE ET TECHNOLOGIQUE</a:t>
            </a:r>
          </a:p>
        </p:txBody>
      </p:sp>
      <p:pic>
        <p:nvPicPr>
          <p:cNvPr id="14" name="Image 13" descr="JD AA 1 (2).JPG"/>
          <p:cNvPicPr>
            <a:picLocks noChangeAspect="1"/>
          </p:cNvPicPr>
          <p:nvPr/>
        </p:nvPicPr>
        <p:blipFill>
          <a:blip r:embed="rId3" cstate="print"/>
          <a:srcRect/>
          <a:stretch>
            <a:fillRect/>
          </a:stretch>
        </p:blipFill>
        <p:spPr bwMode="auto">
          <a:xfrm>
            <a:off x="7437324" y="-332972"/>
            <a:ext cx="2520000" cy="1890000"/>
          </a:xfrm>
          <a:prstGeom prst="rect">
            <a:avLst/>
          </a:prstGeom>
          <a:noFill/>
          <a:ln w="9525">
            <a:noFill/>
            <a:miter lim="800000"/>
            <a:headEnd/>
            <a:tailEnd/>
          </a:ln>
        </p:spPr>
      </p:pic>
      <p:pic>
        <p:nvPicPr>
          <p:cNvPr id="15" name="Image 14" descr="CDI 6 prof conseils élèves.jpg"/>
          <p:cNvPicPr>
            <a:picLocks noChangeAspect="1"/>
          </p:cNvPicPr>
          <p:nvPr/>
        </p:nvPicPr>
        <p:blipFill>
          <a:blip r:embed="rId4" cstate="print"/>
          <a:srcRect/>
          <a:stretch>
            <a:fillRect/>
          </a:stretch>
        </p:blipFill>
        <p:spPr bwMode="auto">
          <a:xfrm>
            <a:off x="9957324" y="-122520"/>
            <a:ext cx="2520000" cy="1679548"/>
          </a:xfrm>
          <a:prstGeom prst="rect">
            <a:avLst/>
          </a:prstGeom>
          <a:noFill/>
          <a:ln w="9525">
            <a:noFill/>
            <a:miter lim="800000"/>
            <a:headEnd/>
            <a:tailEnd/>
          </a:ln>
        </p:spPr>
      </p:pic>
      <p:pic>
        <p:nvPicPr>
          <p:cNvPr id="16" name="Picture 2" descr="C:\Users\direction\Desktop\Images- Photos\Photo CHAMP BLANC ICI JPG\CDI élèves maths travail.jpg"/>
          <p:cNvPicPr>
            <a:picLocks noChangeAspect="1" noChangeArrowheads="1"/>
          </p:cNvPicPr>
          <p:nvPr/>
        </p:nvPicPr>
        <p:blipFill>
          <a:blip r:embed="rId5" cstate="print"/>
          <a:srcRect/>
          <a:stretch>
            <a:fillRect/>
          </a:stretch>
        </p:blipFill>
        <p:spPr bwMode="auto">
          <a:xfrm>
            <a:off x="-122676" y="-115606"/>
            <a:ext cx="2520000" cy="1678972"/>
          </a:xfrm>
          <a:prstGeom prst="rect">
            <a:avLst/>
          </a:prstGeom>
          <a:noFill/>
          <a:ln w="9525">
            <a:noFill/>
            <a:miter lim="800000"/>
            <a:headEnd/>
            <a:tailEnd/>
          </a:ln>
        </p:spPr>
      </p:pic>
      <p:pic>
        <p:nvPicPr>
          <p:cNvPr id="17" name="Image 16" descr="2ST2S (3).jpg"/>
          <p:cNvPicPr>
            <a:picLocks noChangeAspect="1"/>
          </p:cNvPicPr>
          <p:nvPr/>
        </p:nvPicPr>
        <p:blipFill>
          <a:blip r:embed="rId6" cstate="print"/>
          <a:srcRect/>
          <a:stretch>
            <a:fillRect/>
          </a:stretch>
        </p:blipFill>
        <p:spPr bwMode="auto">
          <a:xfrm>
            <a:off x="4917324" y="-329803"/>
            <a:ext cx="2520000" cy="1890000"/>
          </a:xfrm>
          <a:prstGeom prst="rect">
            <a:avLst/>
          </a:prstGeom>
          <a:noFill/>
          <a:ln w="9525">
            <a:noFill/>
            <a:miter lim="800000"/>
            <a:headEnd/>
            <a:tailEnd/>
          </a:ln>
        </p:spPr>
      </p:pic>
      <p:pic>
        <p:nvPicPr>
          <p:cNvPr id="19" name="Image 18" descr="Art 25 travail au mur.JPG"/>
          <p:cNvPicPr>
            <a:picLocks noChangeAspect="1"/>
          </p:cNvPicPr>
          <p:nvPr/>
        </p:nvPicPr>
        <p:blipFill>
          <a:blip r:embed="rId7" cstate="print"/>
          <a:srcRect/>
          <a:stretch>
            <a:fillRect/>
          </a:stretch>
        </p:blipFill>
        <p:spPr bwMode="auto">
          <a:xfrm>
            <a:off x="2397324" y="-327732"/>
            <a:ext cx="2520000" cy="1891098"/>
          </a:xfrm>
          <a:prstGeom prst="rect">
            <a:avLst/>
          </a:prstGeom>
          <a:noFill/>
          <a:ln w="9525">
            <a:noFill/>
            <a:miter lim="800000"/>
            <a:headEnd/>
            <a:tailEnd/>
          </a:ln>
        </p:spPr>
      </p:pic>
      <p:sp>
        <p:nvSpPr>
          <p:cNvPr id="12" name="Rectangle 11"/>
          <p:cNvSpPr/>
          <p:nvPr/>
        </p:nvSpPr>
        <p:spPr>
          <a:xfrm>
            <a:off x="-185530" y="1457739"/>
            <a:ext cx="12563060" cy="123649"/>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910774219"/>
              </p:ext>
            </p:extLst>
          </p:nvPr>
        </p:nvGraphicFramePr>
        <p:xfrm>
          <a:off x="516484" y="2891871"/>
          <a:ext cx="11159031" cy="2186751"/>
        </p:xfrm>
        <a:graphic>
          <a:graphicData uri="http://schemas.openxmlformats.org/drawingml/2006/table">
            <a:tbl>
              <a:tblPr firstRow="1" bandRow="1">
                <a:tableStyleId>{9D7B26C5-4107-4FEC-AEDC-1716B250A1EF}</a:tableStyleId>
              </a:tblPr>
              <a:tblGrid>
                <a:gridCol w="3719677">
                  <a:extLst>
                    <a:ext uri="{9D8B030D-6E8A-4147-A177-3AD203B41FA5}">
                      <a16:colId xmlns:a16="http://schemas.microsoft.com/office/drawing/2014/main" val="20000"/>
                    </a:ext>
                  </a:extLst>
                </a:gridCol>
                <a:gridCol w="3719677">
                  <a:extLst>
                    <a:ext uri="{9D8B030D-6E8A-4147-A177-3AD203B41FA5}">
                      <a16:colId xmlns:a16="http://schemas.microsoft.com/office/drawing/2014/main" val="20001"/>
                    </a:ext>
                  </a:extLst>
                </a:gridCol>
                <a:gridCol w="3719677">
                  <a:extLst>
                    <a:ext uri="{9D8B030D-6E8A-4147-A177-3AD203B41FA5}">
                      <a16:colId xmlns:a16="http://schemas.microsoft.com/office/drawing/2014/main" val="20002"/>
                    </a:ext>
                  </a:extLst>
                </a:gridCol>
              </a:tblGrid>
              <a:tr h="1085835">
                <a:tc>
                  <a:txBody>
                    <a:bodyPr/>
                    <a:lstStyle/>
                    <a:p>
                      <a:pPr algn="l"/>
                      <a:r>
                        <a:rPr lang="fr-FR" sz="1400" b="0" i="0" dirty="0">
                          <a:ln>
                            <a:noFill/>
                          </a:ln>
                          <a:solidFill>
                            <a:srgbClr val="3C3C3B"/>
                          </a:solidFill>
                          <a:latin typeface="Myriad Pro" charset="0"/>
                          <a:ea typeface="Myriad Pro" charset="0"/>
                          <a:cs typeface="Myriad Pro" charset="0"/>
                        </a:rPr>
                        <a:t>DES ENSEIGNEMENTS </a:t>
                      </a:r>
                    </a:p>
                    <a:p>
                      <a:pPr algn="l"/>
                      <a:r>
                        <a:rPr lang="fr-FR" sz="1400" b="0" i="0" dirty="0">
                          <a:ln>
                            <a:noFill/>
                          </a:ln>
                          <a:solidFill>
                            <a:srgbClr val="3C3C3B"/>
                          </a:solidFill>
                          <a:latin typeface="Myriad Pro" charset="0"/>
                          <a:ea typeface="Myriad Pro" charset="0"/>
                          <a:cs typeface="Myriad Pro" charset="0"/>
                        </a:rPr>
                        <a:t>DE TRONC COMMUN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a:ln>
                            <a:noFill/>
                          </a:ln>
                          <a:solidFill>
                            <a:srgbClr val="3C3C3B"/>
                          </a:solidFill>
                          <a:latin typeface="Myriad Pro Light" charset="0"/>
                          <a:ea typeface="Myriad Pro Light" charset="0"/>
                          <a:cs typeface="Myriad Pro Light" charset="0"/>
                        </a:rPr>
                        <a:t>Français, histoire-géographie,</a:t>
                      </a:r>
                      <a:r>
                        <a:rPr lang="fr-FR" sz="1400" b="0" i="0" baseline="0" dirty="0">
                          <a:ln>
                            <a:noFill/>
                          </a:ln>
                          <a:solidFill>
                            <a:srgbClr val="3C3C3B"/>
                          </a:solidFill>
                          <a:latin typeface="Myriad Pro Light" charset="0"/>
                          <a:ea typeface="Myriad Pro Light" charset="0"/>
                          <a:cs typeface="Myriad Pro Light" charset="0"/>
                        </a:rPr>
                        <a:t> LV 1 et 2,  maths, sciences physiques, SVT, EPS, SES, Sciences du numérique  - AP et module orientation</a:t>
                      </a:r>
                      <a:endParaRPr lang="fr-FR" sz="1400" b="0" i="0" dirty="0">
                        <a:ln>
                          <a:noFill/>
                        </a:ln>
                        <a:solidFill>
                          <a:srgbClr val="3C3C3B"/>
                        </a:solidFill>
                        <a:latin typeface="Myriad Pro Light" charset="0"/>
                        <a:ea typeface="Myriad Pro Light" charset="0"/>
                        <a:cs typeface="Myriad Pro Light" charset="0"/>
                      </a:endParaRPr>
                    </a:p>
                  </a:txBody>
                  <a:tcPr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a:ln>
                            <a:noFill/>
                          </a:ln>
                          <a:solidFill>
                            <a:srgbClr val="3C3C3B"/>
                          </a:solidFill>
                          <a:latin typeface="Myriad Pro Light" charset="0"/>
                          <a:ea typeface="Myriad Pro Light" charset="0"/>
                          <a:cs typeface="Myriad Pro Light" charset="0"/>
                        </a:rPr>
                        <a:t>26h30</a:t>
                      </a:r>
                      <a:r>
                        <a:rPr lang="fr-FR" sz="1400" b="0" i="0" baseline="0" dirty="0">
                          <a:ln>
                            <a:noFill/>
                          </a:ln>
                          <a:solidFill>
                            <a:srgbClr val="3C3C3B"/>
                          </a:solidFill>
                          <a:latin typeface="Myriad Pro Light" charset="0"/>
                          <a:ea typeface="Myriad Pro Light" charset="0"/>
                          <a:cs typeface="Myriad Pro Light" charset="0"/>
                        </a:rPr>
                        <a:t> hebdomadaires</a:t>
                      </a:r>
                      <a:endParaRPr lang="fr-FR" sz="1400" b="0" i="0" dirty="0">
                        <a:ln>
                          <a:noFill/>
                        </a:ln>
                        <a:solidFill>
                          <a:srgbClr val="3C3C3B"/>
                        </a:solidFill>
                        <a:latin typeface="Myriad Pro Light" charset="0"/>
                        <a:ea typeface="Myriad Pro Light" charset="0"/>
                        <a:cs typeface="Myriad Pro Light" charset="0"/>
                      </a:endParaRPr>
                    </a:p>
                  </a:txBody>
                  <a:tcPr anchor="ctr"/>
                </a:tc>
                <a:extLst>
                  <a:ext uri="{0D108BD9-81ED-4DB2-BD59-A6C34878D82A}">
                    <a16:rowId xmlns:a16="http://schemas.microsoft.com/office/drawing/2014/main" val="10000"/>
                  </a:ext>
                </a:extLst>
              </a:tr>
              <a:tr h="550458">
                <a:tc>
                  <a:txBody>
                    <a:bodyPr/>
                    <a:lstStyle/>
                    <a:p>
                      <a:pPr algn="l"/>
                      <a:r>
                        <a:rPr lang="fr-FR" sz="1400" b="0" i="0" dirty="0">
                          <a:ln>
                            <a:noFill/>
                          </a:ln>
                          <a:solidFill>
                            <a:srgbClr val="3C3C3B"/>
                          </a:solidFill>
                          <a:latin typeface="Myriad Pro" charset="0"/>
                          <a:ea typeface="Myriad Pro" charset="0"/>
                          <a:cs typeface="Myriad Pro" charset="0"/>
                        </a:rPr>
                        <a:t>ENSEIGNEMENTS OPTIONNELS</a:t>
                      </a:r>
                    </a:p>
                  </a:txBody>
                  <a:tcPr anchor="ctr">
                    <a:lnB w="12700" cap="flat" cmpd="sng" algn="ctr">
                      <a:solidFill>
                        <a:schemeClr val="tx1"/>
                      </a:solidFill>
                      <a:prstDash val="solid"/>
                      <a:round/>
                      <a:headEnd type="none" w="med" len="med"/>
                      <a:tailEnd type="none" w="med" len="med"/>
                    </a:lnB>
                  </a:tcPr>
                </a:tc>
                <a:tc>
                  <a:txBody>
                    <a:bodyPr/>
                    <a:lstStyle/>
                    <a:p>
                      <a:pPr marL="0" indent="0" algn="l">
                        <a:buFont typeface="Arial" charset="0"/>
                        <a:buNone/>
                      </a:pPr>
                      <a:r>
                        <a:rPr lang="fr-FR" sz="1400" b="0" i="0" dirty="0">
                          <a:ln>
                            <a:noFill/>
                          </a:ln>
                          <a:solidFill>
                            <a:srgbClr val="3C3C3B"/>
                          </a:solidFill>
                          <a:latin typeface="Myriad Pro Light" charset="0"/>
                          <a:ea typeface="Myriad Pro Light" charset="0"/>
                          <a:cs typeface="Myriad Pro Light" charset="0"/>
                        </a:rPr>
                        <a:t>2 options possibles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a:ln>
                            <a:noFill/>
                          </a:ln>
                          <a:solidFill>
                            <a:srgbClr val="3C3C3B"/>
                          </a:solidFill>
                          <a:latin typeface="Myriad Pro Light" charset="0"/>
                          <a:ea typeface="Myriad Pro Light" charset="0"/>
                          <a:cs typeface="Myriad Pro Light" charset="0"/>
                        </a:rPr>
                        <a:t> Selon l’option choisie</a:t>
                      </a:r>
                      <a:endParaRPr lang="fr-FR" sz="1400" b="0" i="0" baseline="0" dirty="0">
                        <a:ln>
                          <a:noFill/>
                        </a:ln>
                        <a:solidFill>
                          <a:srgbClr val="3C3C3B"/>
                        </a:solidFill>
                        <a:latin typeface="Myriad Pro Light" charset="0"/>
                        <a:ea typeface="Myriad Pro Light" charset="0"/>
                        <a:cs typeface="Myriad Pro Light"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0458">
                <a:tc>
                  <a:txBody>
                    <a:bodyPr/>
                    <a:lstStyle/>
                    <a:p>
                      <a:pPr algn="l"/>
                      <a:r>
                        <a:rPr lang="fr-FR" sz="1400" b="0" i="0" dirty="0">
                          <a:ln>
                            <a:noFill/>
                          </a:ln>
                          <a:solidFill>
                            <a:srgbClr val="3C3C3B"/>
                          </a:solidFill>
                          <a:latin typeface="Myriad Pro" charset="0"/>
                          <a:ea typeface="Myriad Pro" charset="0"/>
                          <a:cs typeface="Myriad Pro" charset="0"/>
                        </a:rPr>
                        <a:t>UNE OPTION EN SUPPLEMENT</a:t>
                      </a:r>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a:ln>
                            <a:noFill/>
                          </a:ln>
                          <a:solidFill>
                            <a:srgbClr val="3C3C3B"/>
                          </a:solidFill>
                          <a:latin typeface="Myriad Pro Light" charset="0"/>
                          <a:ea typeface="Myriad Pro Light" charset="0"/>
                          <a:cs typeface="Myriad Pro Light" charset="0"/>
                        </a:rPr>
                        <a:t>Langue et culture de l’antiquité (Latin/Grec)</a:t>
                      </a:r>
                    </a:p>
                  </a:txBody>
                  <a:tcPr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a:ln>
                            <a:noFill/>
                          </a:ln>
                          <a:solidFill>
                            <a:srgbClr val="3C3C3B"/>
                          </a:solidFill>
                          <a:latin typeface="Myriad Pro Light" charset="0"/>
                          <a:ea typeface="Myriad Pro Light" charset="0"/>
                          <a:cs typeface="Myriad Pro Light" charset="0"/>
                        </a:rPr>
                        <a:t>3 heures</a:t>
                      </a:r>
                      <a:r>
                        <a:rPr lang="fr-FR" sz="1400" b="0" i="0" baseline="0" dirty="0">
                          <a:ln>
                            <a:noFill/>
                          </a:ln>
                          <a:solidFill>
                            <a:srgbClr val="3C3C3B"/>
                          </a:solidFill>
                          <a:latin typeface="Myriad Pro Light" charset="0"/>
                          <a:ea typeface="Myriad Pro Light" charset="0"/>
                          <a:cs typeface="Myriad Pro Light" charset="0"/>
                        </a:rPr>
                        <a:t> hebdomadaires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ZoneTexte 1">
            <a:extLst>
              <a:ext uri="{FF2B5EF4-FFF2-40B4-BE49-F238E27FC236}">
                <a16:creationId xmlns:a16="http://schemas.microsoft.com/office/drawing/2014/main" id="{1AC71C5D-553C-4DE8-86AB-559E8FDA1266}"/>
              </a:ext>
            </a:extLst>
          </p:cNvPr>
          <p:cNvSpPr txBox="1"/>
          <p:nvPr/>
        </p:nvSpPr>
        <p:spPr>
          <a:xfrm>
            <a:off x="516484" y="5400261"/>
            <a:ext cx="11474423" cy="923330"/>
          </a:xfrm>
          <a:prstGeom prst="rect">
            <a:avLst/>
          </a:prstGeom>
          <a:noFill/>
        </p:spPr>
        <p:txBody>
          <a:bodyPr wrap="none" rtlCol="0">
            <a:spAutoFit/>
          </a:bodyPr>
          <a:lstStyle/>
          <a:p>
            <a:r>
              <a:rPr lang="fr-FR" dirty="0">
                <a:latin typeface="Myriad Pro Light"/>
              </a:rPr>
              <a:t>Possibilité de préparer une mention européenne au BAC dans les établissements qui la proposent.</a:t>
            </a:r>
          </a:p>
          <a:p>
            <a:endParaRPr lang="fr-FR" dirty="0">
              <a:latin typeface="Myriad Pro Light"/>
            </a:endParaRPr>
          </a:p>
          <a:p>
            <a:r>
              <a:rPr lang="fr-FR" dirty="0">
                <a:latin typeface="Myriad Pro Light"/>
              </a:rPr>
              <a:t>NOUVEAUTE : désormais pour les enseignements optionnels, tous les points compteront au BAC 2021 sauf pour LCA.</a:t>
            </a:r>
          </a:p>
        </p:txBody>
      </p:sp>
    </p:spTree>
    <p:extLst>
      <p:ext uri="{BB962C8B-B14F-4D97-AF65-F5344CB8AC3E}">
        <p14:creationId xmlns:p14="http://schemas.microsoft.com/office/powerpoint/2010/main" val="7109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irection\Desktop\Images- Photos\Photo CHAMP BLANC ICI JPG\Sciences 12 dessin TP.jpg"/>
          <p:cNvPicPr>
            <a:picLocks noChangeAspect="1" noChangeArrowheads="1"/>
          </p:cNvPicPr>
          <p:nvPr/>
        </p:nvPicPr>
        <p:blipFill>
          <a:blip r:embed="rId2" cstate="print">
            <a:grayscl/>
            <a:alphaModFix amt="35000"/>
          </a:blip>
          <a:srcRect/>
          <a:stretch>
            <a:fillRect/>
          </a:stretch>
        </p:blipFill>
        <p:spPr bwMode="auto">
          <a:xfrm>
            <a:off x="-13252" y="0"/>
            <a:ext cx="12205252" cy="7988447"/>
          </a:xfrm>
          <a:prstGeom prst="rect">
            <a:avLst/>
          </a:prstGeom>
          <a:noFill/>
          <a:ln w="9525">
            <a:noFill/>
            <a:miter lim="800000"/>
            <a:headEnd/>
            <a:tailEnd/>
          </a:ln>
        </p:spPr>
      </p:pic>
      <p:sp>
        <p:nvSpPr>
          <p:cNvPr id="7" name="Rectangle 6"/>
          <p:cNvSpPr/>
          <p:nvPr/>
        </p:nvSpPr>
        <p:spPr>
          <a:xfrm>
            <a:off x="4193059" y="0"/>
            <a:ext cx="7998942" cy="68580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290673" y="352676"/>
            <a:ext cx="7998941" cy="5955476"/>
          </a:xfrm>
          <a:prstGeom prst="rect">
            <a:avLst/>
          </a:prstGeom>
        </p:spPr>
        <p:txBody>
          <a:bodyPr wrap="square">
            <a:spAutoFit/>
          </a:bodyPr>
          <a:lstStyle/>
          <a:p>
            <a:pPr marL="274320" indent="-274320" fontAlgn="auto">
              <a:spcBef>
                <a:spcPts val="580"/>
              </a:spcBef>
              <a:spcAft>
                <a:spcPts val="0"/>
              </a:spcAft>
              <a:buFont typeface="Wingdings 2"/>
              <a:buNone/>
              <a:defRPr/>
            </a:pPr>
            <a:r>
              <a:rPr lang="fr-FR" dirty="0">
                <a:solidFill>
                  <a:srgbClr val="3C3C3B"/>
                </a:solidFill>
                <a:latin typeface="Myriad Pro" charset="0"/>
                <a:ea typeface="Myriad Pro" charset="0"/>
                <a:cs typeface="Myriad Pro" charset="0"/>
              </a:rPr>
              <a:t> </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Biotechnologies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Management et gestion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Santé et social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Sciences et laboratoire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Sciences de l’ingénieur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Création et innovations technologiques (1,5h)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Création et culture-design (6h)</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Hippologie et équitation  (3h - Ets agri)</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Pratiques sociales et culturelles (3h - Ets agri</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Pratiques professionnelles (3h - Ets agri)</a:t>
            </a:r>
          </a:p>
          <a:p>
            <a:pPr marL="285750" indent="-285750" fontAlgn="auto">
              <a:spcBef>
                <a:spcPts val="580"/>
              </a:spcBef>
              <a:spcAft>
                <a:spcPts val="0"/>
              </a:spcAft>
              <a:buFont typeface="Arial" charset="0"/>
              <a:buChar char="•"/>
              <a:defRPr/>
            </a:pPr>
            <a:r>
              <a:rPr lang="fr-FR" sz="2800" dirty="0">
                <a:solidFill>
                  <a:srgbClr val="3C3C3B"/>
                </a:solidFill>
                <a:latin typeface="Myriad Pro Light" charset="0"/>
                <a:ea typeface="Myriad Pro Light" charset="0"/>
                <a:cs typeface="Myriad Pro Light" charset="0"/>
              </a:rPr>
              <a:t>Ateliers artistiques (72h/an)</a:t>
            </a:r>
          </a:p>
        </p:txBody>
      </p:sp>
      <p:sp>
        <p:nvSpPr>
          <p:cNvPr id="2" name="ZoneTexte 1">
            <a:extLst>
              <a:ext uri="{FF2B5EF4-FFF2-40B4-BE49-F238E27FC236}">
                <a16:creationId xmlns:a16="http://schemas.microsoft.com/office/drawing/2014/main" id="{A93A742E-AF66-4B4B-B536-F3F6CB8A0D79}"/>
              </a:ext>
            </a:extLst>
          </p:cNvPr>
          <p:cNvSpPr txBox="1"/>
          <p:nvPr/>
        </p:nvSpPr>
        <p:spPr>
          <a:xfrm>
            <a:off x="693174" y="855406"/>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70170B78-1833-40CE-9B19-5C2F564C096D}"/>
              </a:ext>
            </a:extLst>
          </p:cNvPr>
          <p:cNvSpPr txBox="1"/>
          <p:nvPr/>
        </p:nvSpPr>
        <p:spPr>
          <a:xfrm>
            <a:off x="181977" y="2080144"/>
            <a:ext cx="3815853" cy="2554545"/>
          </a:xfrm>
          <a:prstGeom prst="rect">
            <a:avLst/>
          </a:prstGeom>
          <a:noFill/>
        </p:spPr>
        <p:txBody>
          <a:bodyPr wrap="none" rtlCol="0">
            <a:spAutoFit/>
          </a:bodyPr>
          <a:lstStyle/>
          <a:p>
            <a:pPr algn="ctr"/>
            <a:r>
              <a:rPr lang="fr-FR" sz="3200" dirty="0"/>
              <a:t>LES ENSEIGNEMENTS </a:t>
            </a:r>
          </a:p>
          <a:p>
            <a:pPr algn="ctr"/>
            <a:endParaRPr lang="fr-FR" sz="3200" dirty="0"/>
          </a:p>
          <a:p>
            <a:pPr algn="ctr"/>
            <a:r>
              <a:rPr lang="fr-FR" sz="3200" dirty="0"/>
              <a:t>OPTIONNELS</a:t>
            </a:r>
          </a:p>
          <a:p>
            <a:pPr algn="ctr"/>
            <a:endParaRPr lang="fr-FR" sz="3200" dirty="0"/>
          </a:p>
          <a:p>
            <a:pPr algn="ctr"/>
            <a:r>
              <a:rPr lang="fr-FR" sz="3200" dirty="0"/>
              <a:t>TECHNOLOGIQUES</a:t>
            </a:r>
          </a:p>
        </p:txBody>
      </p:sp>
    </p:spTree>
    <p:extLst>
      <p:ext uri="{BB962C8B-B14F-4D97-AF65-F5344CB8AC3E}">
        <p14:creationId xmlns:p14="http://schemas.microsoft.com/office/powerpoint/2010/main" val="54770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irection\Desktop\Images- Photos\Photo CHAMP BLANC ICI JPG\Sciences 12 dessin TP.jpg"/>
          <p:cNvPicPr>
            <a:picLocks noChangeAspect="1" noChangeArrowheads="1"/>
          </p:cNvPicPr>
          <p:nvPr/>
        </p:nvPicPr>
        <p:blipFill>
          <a:blip r:embed="rId2" cstate="print">
            <a:grayscl/>
            <a:alphaModFix amt="35000"/>
          </a:blip>
          <a:srcRect/>
          <a:stretch>
            <a:fillRect/>
          </a:stretch>
        </p:blipFill>
        <p:spPr bwMode="auto">
          <a:xfrm>
            <a:off x="-13252" y="0"/>
            <a:ext cx="12205252" cy="7988447"/>
          </a:xfrm>
          <a:prstGeom prst="rect">
            <a:avLst/>
          </a:prstGeom>
          <a:noFill/>
          <a:ln w="9525">
            <a:noFill/>
            <a:miter lim="800000"/>
            <a:headEnd/>
            <a:tailEnd/>
          </a:ln>
        </p:spPr>
      </p:pic>
      <p:sp>
        <p:nvSpPr>
          <p:cNvPr id="7" name="Rectangle 6"/>
          <p:cNvSpPr/>
          <p:nvPr/>
        </p:nvSpPr>
        <p:spPr>
          <a:xfrm>
            <a:off x="4062714" y="-289367"/>
            <a:ext cx="8275899" cy="7338349"/>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062713" y="470663"/>
            <a:ext cx="8324515" cy="5663089"/>
          </a:xfrm>
          <a:prstGeom prst="rect">
            <a:avLst/>
          </a:prstGeom>
        </p:spPr>
        <p:txBody>
          <a:bodyPr wrap="square">
            <a:spAutoFit/>
          </a:bodyPr>
          <a:lstStyle/>
          <a:p>
            <a:pPr marL="342900" indent="-342900" fontAlgn="auto">
              <a:spcBef>
                <a:spcPts val="580"/>
              </a:spcBef>
              <a:spcAft>
                <a:spcPts val="0"/>
              </a:spcAft>
              <a:buFont typeface="Arial" panose="020B0604020202020204" pitchFamily="34" charset="0"/>
              <a:buChar char="•"/>
              <a:defRPr/>
            </a:pPr>
            <a:r>
              <a:rPr lang="fr-FR" sz="2400" dirty="0">
                <a:solidFill>
                  <a:srgbClr val="3C3C3B"/>
                </a:solidFill>
                <a:latin typeface="Myriad Pro Light" charset="0"/>
                <a:ea typeface="Myriad Pro Light" charset="0"/>
                <a:cs typeface="Myriad Pro Light" charset="0"/>
              </a:rPr>
              <a:t>Grec ancien</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Latin</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LV3</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Arts (théâtre / cinéma-audiovisuel / arts plastiques / musique / danse)</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Histoire des arts</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EPS</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Arts du cirque (6h)</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Ecologie – agronomie-territoire et développement durable (Ets agri)</a:t>
            </a:r>
          </a:p>
          <a:p>
            <a:pPr marL="274320" indent="-274320" fontAlgn="auto">
              <a:spcBef>
                <a:spcPts val="580"/>
              </a:spcBef>
              <a:spcAft>
                <a:spcPts val="0"/>
              </a:spcAft>
              <a:buFont typeface="Wingdings 2"/>
              <a:buNone/>
              <a:defRPr/>
            </a:pPr>
            <a:endParaRPr lang="fr-FR" sz="2400" dirty="0">
              <a:solidFill>
                <a:srgbClr val="3C3C3B"/>
              </a:solidFill>
              <a:latin typeface="Myriad Pro Light" charset="0"/>
              <a:ea typeface="Myriad Pro Light" charset="0"/>
              <a:cs typeface="Myriad Pro Light" charset="0"/>
            </a:endParaRPr>
          </a:p>
          <a:p>
            <a:pPr marL="274320" indent="-274320" fontAlgn="auto">
              <a:spcBef>
                <a:spcPts val="580"/>
              </a:spcBef>
              <a:spcAft>
                <a:spcPts val="0"/>
              </a:spcAft>
              <a:buFont typeface="Wingdings 2"/>
              <a:buNone/>
              <a:defRPr/>
            </a:pPr>
            <a:r>
              <a:rPr lang="fr-FR" sz="2400" dirty="0">
                <a:solidFill>
                  <a:srgbClr val="3C3C3B"/>
                </a:solidFill>
                <a:latin typeface="Myriad Pro" charset="0"/>
                <a:ea typeface="Myriad Pro" charset="0"/>
                <a:cs typeface="Myriad Pro" charset="0"/>
              </a:rPr>
              <a:t>UN CAS PARTICULIER : </a:t>
            </a:r>
          </a:p>
          <a:p>
            <a:pPr marL="285750" indent="-285750" fontAlgn="auto">
              <a:spcBef>
                <a:spcPts val="580"/>
              </a:spcBef>
              <a:spcAft>
                <a:spcPts val="0"/>
              </a:spcAft>
              <a:buFont typeface="Arial" charset="0"/>
              <a:buChar char="•"/>
              <a:defRPr/>
            </a:pPr>
            <a:r>
              <a:rPr lang="fr-FR" sz="2400" dirty="0">
                <a:solidFill>
                  <a:srgbClr val="3C3C3B"/>
                </a:solidFill>
                <a:latin typeface="Myriad Pro Light" charset="0"/>
                <a:ea typeface="Myriad Pro Light" charset="0"/>
                <a:cs typeface="Myriad Pro Light" charset="0"/>
              </a:rPr>
              <a:t>Seconde spécifique hôtellerie-restauration</a:t>
            </a:r>
          </a:p>
        </p:txBody>
      </p:sp>
      <p:sp>
        <p:nvSpPr>
          <p:cNvPr id="6" name="ZoneTexte 5">
            <a:extLst>
              <a:ext uri="{FF2B5EF4-FFF2-40B4-BE49-F238E27FC236}">
                <a16:creationId xmlns:a16="http://schemas.microsoft.com/office/drawing/2014/main" id="{2D0BE413-30CD-4C52-85CC-9DD14E0FA8DD}"/>
              </a:ext>
            </a:extLst>
          </p:cNvPr>
          <p:cNvSpPr txBox="1"/>
          <p:nvPr/>
        </p:nvSpPr>
        <p:spPr>
          <a:xfrm>
            <a:off x="181977" y="2080144"/>
            <a:ext cx="3815853" cy="2554545"/>
          </a:xfrm>
          <a:prstGeom prst="rect">
            <a:avLst/>
          </a:prstGeom>
          <a:noFill/>
        </p:spPr>
        <p:txBody>
          <a:bodyPr wrap="none" rtlCol="0">
            <a:spAutoFit/>
          </a:bodyPr>
          <a:lstStyle/>
          <a:p>
            <a:pPr algn="ctr"/>
            <a:r>
              <a:rPr lang="fr-FR" sz="3200" dirty="0"/>
              <a:t>LES ENSEIGNEMENTS </a:t>
            </a:r>
          </a:p>
          <a:p>
            <a:pPr algn="ctr"/>
            <a:endParaRPr lang="fr-FR" sz="3200" dirty="0"/>
          </a:p>
          <a:p>
            <a:pPr algn="ctr"/>
            <a:r>
              <a:rPr lang="fr-FR" sz="3200" dirty="0"/>
              <a:t>OPTIONNELS</a:t>
            </a:r>
          </a:p>
          <a:p>
            <a:pPr algn="ctr"/>
            <a:endParaRPr lang="fr-FR" sz="3200" dirty="0"/>
          </a:p>
          <a:p>
            <a:pPr algn="ctr"/>
            <a:r>
              <a:rPr lang="fr-FR" sz="3200" dirty="0"/>
              <a:t>GENERAUX (3h)</a:t>
            </a:r>
          </a:p>
        </p:txBody>
      </p:sp>
    </p:spTree>
    <p:extLst>
      <p:ext uri="{BB962C8B-B14F-4D97-AF65-F5344CB8AC3E}">
        <p14:creationId xmlns:p14="http://schemas.microsoft.com/office/powerpoint/2010/main" val="16226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irection\Desktop\Images- Photos\Photo CHAMP BLANC ICI JPG\Sciences 12 dessin TP.jpg"/>
          <p:cNvPicPr>
            <a:picLocks noChangeAspect="1" noChangeArrowheads="1"/>
          </p:cNvPicPr>
          <p:nvPr/>
        </p:nvPicPr>
        <p:blipFill>
          <a:blip r:embed="rId2" cstate="print">
            <a:grayscl/>
            <a:alphaModFix amt="35000"/>
          </a:blip>
          <a:srcRect/>
          <a:stretch>
            <a:fillRect/>
          </a:stretch>
        </p:blipFill>
        <p:spPr bwMode="auto">
          <a:xfrm>
            <a:off x="-13252" y="0"/>
            <a:ext cx="12205252" cy="7988447"/>
          </a:xfrm>
          <a:prstGeom prst="rect">
            <a:avLst/>
          </a:prstGeom>
          <a:noFill/>
          <a:ln w="9525">
            <a:noFill/>
            <a:miter lim="800000"/>
            <a:headEnd/>
            <a:tailEnd/>
          </a:ln>
        </p:spPr>
      </p:pic>
      <p:sp>
        <p:nvSpPr>
          <p:cNvPr id="7" name="Rectangle 6"/>
          <p:cNvSpPr/>
          <p:nvPr/>
        </p:nvSpPr>
        <p:spPr>
          <a:xfrm>
            <a:off x="455915" y="714361"/>
            <a:ext cx="4979686" cy="5356239"/>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952886" y="714361"/>
            <a:ext cx="4979686" cy="5356239"/>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780407" y="2761538"/>
            <a:ext cx="4330701" cy="1261884"/>
          </a:xfrm>
          <a:prstGeom prst="rect">
            <a:avLst/>
          </a:prstGeom>
        </p:spPr>
        <p:txBody>
          <a:bodyPr wrap="square">
            <a:spAutoFit/>
          </a:bodyPr>
          <a:lstStyle/>
          <a:p>
            <a:pPr algn="ctr" fontAlgn="auto">
              <a:spcBef>
                <a:spcPts val="580"/>
              </a:spcBef>
              <a:spcAft>
                <a:spcPts val="0"/>
              </a:spcAft>
              <a:defRPr/>
            </a:pPr>
            <a:r>
              <a:rPr lang="fr-FR" sz="2200" dirty="0">
                <a:solidFill>
                  <a:srgbClr val="3C3C3B"/>
                </a:solidFill>
                <a:latin typeface="Myriad Pro Light" charset="0"/>
                <a:ea typeface="Myriad Pro Light" charset="0"/>
                <a:cs typeface="Myriad Pro Light" charset="0"/>
              </a:rPr>
              <a:t>Dont les compétences allient</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théorie et mises en situations</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concrètes</a:t>
            </a:r>
          </a:p>
        </p:txBody>
      </p:sp>
      <p:sp>
        <p:nvSpPr>
          <p:cNvPr id="3" name="Rectangle 2"/>
          <p:cNvSpPr/>
          <p:nvPr/>
        </p:nvSpPr>
        <p:spPr>
          <a:xfrm>
            <a:off x="-102243" y="4559152"/>
            <a:ext cx="6096000" cy="846386"/>
          </a:xfrm>
          <a:prstGeom prst="rect">
            <a:avLst/>
          </a:prstGeom>
        </p:spPr>
        <p:txBody>
          <a:bodyPr>
            <a:spAutoFit/>
          </a:bodyPr>
          <a:lstStyle/>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Dont le projet exige la poursuite en</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études supérieures (BTS, DUT, …)</a:t>
            </a:r>
          </a:p>
        </p:txBody>
      </p:sp>
      <p:sp>
        <p:nvSpPr>
          <p:cNvPr id="10" name="Rectangle 9"/>
          <p:cNvSpPr/>
          <p:nvPr/>
        </p:nvSpPr>
        <p:spPr>
          <a:xfrm>
            <a:off x="6184417" y="2761538"/>
            <a:ext cx="6096000" cy="846386"/>
          </a:xfrm>
          <a:prstGeom prst="rect">
            <a:avLst/>
          </a:prstGeom>
        </p:spPr>
        <p:txBody>
          <a:bodyPr>
            <a:spAutoFit/>
          </a:bodyPr>
          <a:lstStyle/>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Dont le projet professionnel </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demeure encore à construire</a:t>
            </a:r>
          </a:p>
        </p:txBody>
      </p:sp>
      <p:grpSp>
        <p:nvGrpSpPr>
          <p:cNvPr id="15" name="Grouper 14"/>
          <p:cNvGrpSpPr/>
          <p:nvPr/>
        </p:nvGrpSpPr>
        <p:grpSpPr>
          <a:xfrm>
            <a:off x="500365" y="1017526"/>
            <a:ext cx="4890785" cy="1463468"/>
            <a:chOff x="500365" y="1017526"/>
            <a:chExt cx="4890785" cy="1463468"/>
          </a:xfrm>
        </p:grpSpPr>
        <p:sp>
          <p:nvSpPr>
            <p:cNvPr id="4" name="Rectangle 3"/>
            <p:cNvSpPr/>
            <p:nvPr/>
          </p:nvSpPr>
          <p:spPr>
            <a:xfrm>
              <a:off x="500365" y="1017526"/>
              <a:ext cx="4890785" cy="1123384"/>
            </a:xfrm>
            <a:prstGeom prst="rect">
              <a:avLst/>
            </a:prstGeom>
          </p:spPr>
          <p:txBody>
            <a:bodyPr wrap="square">
              <a:spAutoFit/>
            </a:bodyPr>
            <a:lstStyle/>
            <a:p>
              <a:pPr marL="274320" indent="-274320" algn="ctr" fontAlgn="auto">
                <a:spcBef>
                  <a:spcPts val="580"/>
                </a:spcBef>
                <a:spcAft>
                  <a:spcPts val="0"/>
                </a:spcAft>
                <a:buFont typeface="Wingdings 2"/>
                <a:buNone/>
                <a:defRPr/>
              </a:pPr>
              <a:r>
                <a:rPr lang="fr-FR" sz="2000" b="1" dirty="0">
                  <a:solidFill>
                    <a:srgbClr val="3C3C3B"/>
                  </a:solidFill>
                  <a:latin typeface="Myriad Pro" charset="0"/>
                  <a:ea typeface="Myriad Pro" charset="0"/>
                  <a:cs typeface="Myriad Pro" charset="0"/>
                </a:rPr>
                <a:t>LE BACCALAURÉAT TECHNOLOGIQUE</a:t>
              </a:r>
            </a:p>
            <a:p>
              <a:pPr marL="274320" indent="-274320" algn="ctr" fontAlgn="auto">
                <a:spcBef>
                  <a:spcPts val="580"/>
                </a:spcBef>
                <a:spcAft>
                  <a:spcPts val="0"/>
                </a:spcAft>
                <a:buFont typeface="Wingdings 2"/>
                <a:buNone/>
                <a:defRPr/>
              </a:pPr>
              <a:r>
                <a:rPr lang="fr-FR" sz="2200" b="1" dirty="0">
                  <a:solidFill>
                    <a:srgbClr val="3C3C3B"/>
                  </a:solidFill>
                  <a:latin typeface="Myriad Pro" charset="0"/>
                  <a:ea typeface="Myriad Pro" charset="0"/>
                  <a:cs typeface="Myriad Pro" charset="0"/>
                </a:rPr>
                <a:t> </a:t>
              </a:r>
              <a:r>
                <a:rPr lang="fr-FR" dirty="0">
                  <a:solidFill>
                    <a:srgbClr val="3C3C3B"/>
                  </a:solidFill>
                  <a:latin typeface="Myriad Pro" charset="0"/>
                  <a:ea typeface="Myriad Pro" charset="0"/>
                  <a:cs typeface="Myriad Pro" charset="0"/>
                </a:rPr>
                <a:t>S’ADRESSE AUX ÉLÈVES :</a:t>
              </a:r>
            </a:p>
          </p:txBody>
        </p:sp>
        <p:cxnSp>
          <p:nvCxnSpPr>
            <p:cNvPr id="11" name="Connecteur droit 10"/>
            <p:cNvCxnSpPr/>
            <p:nvPr/>
          </p:nvCxnSpPr>
          <p:spPr>
            <a:xfrm>
              <a:off x="1750620" y="2480994"/>
              <a:ext cx="2390274" cy="0"/>
            </a:xfrm>
            <a:prstGeom prst="line">
              <a:avLst/>
            </a:prstGeom>
            <a:ln w="38100">
              <a:solidFill>
                <a:srgbClr val="3C3C3B"/>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84417" y="3920517"/>
            <a:ext cx="6096000" cy="846386"/>
          </a:xfrm>
          <a:prstGeom prst="rect">
            <a:avLst/>
          </a:prstGeom>
        </p:spPr>
        <p:txBody>
          <a:bodyPr>
            <a:spAutoFit/>
          </a:bodyPr>
          <a:lstStyle/>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Qui s’intéressent aux divers </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champs du savoir</a:t>
            </a:r>
          </a:p>
        </p:txBody>
      </p:sp>
      <p:sp>
        <p:nvSpPr>
          <p:cNvPr id="13" name="Rectangle 12"/>
          <p:cNvSpPr/>
          <p:nvPr/>
        </p:nvSpPr>
        <p:spPr>
          <a:xfrm>
            <a:off x="7297433" y="5079496"/>
            <a:ext cx="3869970" cy="846386"/>
          </a:xfrm>
          <a:prstGeom prst="rect">
            <a:avLst/>
          </a:prstGeom>
        </p:spPr>
        <p:txBody>
          <a:bodyPr wrap="none">
            <a:spAutoFit/>
          </a:bodyPr>
          <a:lstStyle/>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Dont le projet exige la poursuite </a:t>
            </a:r>
          </a:p>
          <a:p>
            <a:pPr marL="274320" indent="-274320" algn="ctr" fontAlgn="auto">
              <a:spcBef>
                <a:spcPts val="580"/>
              </a:spcBef>
              <a:spcAft>
                <a:spcPts val="0"/>
              </a:spcAft>
              <a:buFont typeface="Wingdings 2"/>
              <a:buNone/>
              <a:defRPr/>
            </a:pPr>
            <a:r>
              <a:rPr lang="fr-FR" sz="2200" dirty="0">
                <a:solidFill>
                  <a:srgbClr val="3C3C3B"/>
                </a:solidFill>
                <a:latin typeface="Myriad Pro Light" charset="0"/>
                <a:ea typeface="Myriad Pro Light" charset="0"/>
                <a:cs typeface="Myriad Pro Light" charset="0"/>
              </a:rPr>
              <a:t>en études supérieures</a:t>
            </a:r>
          </a:p>
        </p:txBody>
      </p:sp>
      <p:grpSp>
        <p:nvGrpSpPr>
          <p:cNvPr id="16" name="Grouper 15"/>
          <p:cNvGrpSpPr/>
          <p:nvPr/>
        </p:nvGrpSpPr>
        <p:grpSpPr>
          <a:xfrm>
            <a:off x="7174052" y="1016763"/>
            <a:ext cx="4116730" cy="1464231"/>
            <a:chOff x="7174052" y="1016763"/>
            <a:chExt cx="4116730" cy="1464231"/>
          </a:xfrm>
        </p:grpSpPr>
        <p:sp>
          <p:nvSpPr>
            <p:cNvPr id="9" name="Rectangle 8"/>
            <p:cNvSpPr/>
            <p:nvPr/>
          </p:nvSpPr>
          <p:spPr>
            <a:xfrm>
              <a:off x="7174052" y="1016763"/>
              <a:ext cx="4116730" cy="1123384"/>
            </a:xfrm>
            <a:prstGeom prst="rect">
              <a:avLst/>
            </a:prstGeom>
          </p:spPr>
          <p:txBody>
            <a:bodyPr wrap="square">
              <a:spAutoFit/>
            </a:bodyPr>
            <a:lstStyle/>
            <a:p>
              <a:pPr marL="274320" indent="-274320" algn="ctr" fontAlgn="auto">
                <a:spcBef>
                  <a:spcPts val="580"/>
                </a:spcBef>
                <a:spcAft>
                  <a:spcPts val="0"/>
                </a:spcAft>
                <a:buFont typeface="Wingdings 2"/>
                <a:buNone/>
                <a:defRPr/>
              </a:pPr>
              <a:r>
                <a:rPr lang="fr-FR" sz="2200" b="1" dirty="0">
                  <a:solidFill>
                    <a:srgbClr val="3C3C3B"/>
                  </a:solidFill>
                  <a:latin typeface="Myriad Pro" charset="0"/>
                  <a:ea typeface="Myriad Pro" charset="0"/>
                  <a:cs typeface="Myriad Pro" charset="0"/>
                </a:rPr>
                <a:t>LE BACCALAURÉAT GÉNÉRAL </a:t>
              </a:r>
            </a:p>
            <a:p>
              <a:pPr marL="274320" indent="-274320" algn="ctr" fontAlgn="auto">
                <a:spcBef>
                  <a:spcPts val="580"/>
                </a:spcBef>
                <a:spcAft>
                  <a:spcPts val="0"/>
                </a:spcAft>
                <a:buFont typeface="Wingdings 2"/>
                <a:buNone/>
                <a:defRPr/>
              </a:pPr>
              <a:r>
                <a:rPr lang="fr-FR" dirty="0">
                  <a:solidFill>
                    <a:srgbClr val="3C3C3B"/>
                  </a:solidFill>
                  <a:latin typeface="Myriad Pro" charset="0"/>
                  <a:ea typeface="Myriad Pro" charset="0"/>
                  <a:cs typeface="Myriad Pro" charset="0"/>
                </a:rPr>
                <a:t>S’ADRESSE AUX ÉLÈVES :</a:t>
              </a:r>
            </a:p>
          </p:txBody>
        </p:sp>
        <p:cxnSp>
          <p:nvCxnSpPr>
            <p:cNvPr id="14" name="Connecteur droit 13"/>
            <p:cNvCxnSpPr/>
            <p:nvPr/>
          </p:nvCxnSpPr>
          <p:spPr>
            <a:xfrm>
              <a:off x="8037280" y="2480994"/>
              <a:ext cx="2390274" cy="0"/>
            </a:xfrm>
            <a:prstGeom prst="line">
              <a:avLst/>
            </a:prstGeom>
            <a:ln w="38100">
              <a:solidFill>
                <a:srgbClr val="3C3C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6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Image 6" descr="CDI 3 Coin lecture.jpg"/>
          <p:cNvPicPr>
            <a:picLocks noChangeAspect="1"/>
          </p:cNvPicPr>
          <p:nvPr/>
        </p:nvPicPr>
        <p:blipFill>
          <a:blip r:embed="rId2" cstate="print">
            <a:grayscl/>
            <a:alphaModFix amt="35000"/>
          </a:blip>
          <a:srcRect/>
          <a:stretch>
            <a:fillRect/>
          </a:stretch>
        </p:blipFill>
        <p:spPr bwMode="auto">
          <a:xfrm>
            <a:off x="0" y="0"/>
            <a:ext cx="12230100" cy="8155495"/>
          </a:xfrm>
          <a:prstGeom prst="rect">
            <a:avLst/>
          </a:prstGeom>
          <a:noFill/>
          <a:ln w="9525">
            <a:noFill/>
            <a:miter lim="800000"/>
            <a:headEnd/>
            <a:tailEnd/>
          </a:ln>
        </p:spPr>
      </p:pic>
      <p:sp>
        <p:nvSpPr>
          <p:cNvPr id="2" name="Rectangle 1"/>
          <p:cNvSpPr/>
          <p:nvPr/>
        </p:nvSpPr>
        <p:spPr>
          <a:xfrm>
            <a:off x="821207" y="850159"/>
            <a:ext cx="10775131" cy="50927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17600" y="1075922"/>
            <a:ext cx="9956800" cy="954107"/>
          </a:xfrm>
          <a:prstGeom prst="rect">
            <a:avLst/>
          </a:prstGeom>
          <a:noFill/>
        </p:spPr>
        <p:txBody>
          <a:bodyPr wrap="square" rtlCol="0">
            <a:spAutoFit/>
          </a:bodyPr>
          <a:lstStyle/>
          <a:p>
            <a:pPr algn="ctr"/>
            <a:r>
              <a:rPr lang="fr-FR" sz="2800" dirty="0">
                <a:solidFill>
                  <a:srgbClr val="3C3C3B"/>
                </a:solidFill>
                <a:latin typeface="Myriad Pro" charset="0"/>
                <a:ea typeface="Myriad Pro" charset="0"/>
                <a:cs typeface="Myriad Pro" charset="0"/>
              </a:rPr>
              <a:t>LES BACCALAURÉATS TECHNOLOGIQUES :</a:t>
            </a:r>
          </a:p>
          <a:p>
            <a:pPr algn="ctr"/>
            <a:r>
              <a:rPr lang="fr-FR" sz="2800" dirty="0">
                <a:solidFill>
                  <a:srgbClr val="3C3C3B"/>
                </a:solidFill>
                <a:latin typeface="Myriad Pro Light" charset="0"/>
                <a:ea typeface="Myriad Pro Light" charset="0"/>
                <a:cs typeface="Myriad Pro Light" charset="0"/>
              </a:rPr>
              <a:t>DIVERS ET NOMBREUX</a:t>
            </a:r>
          </a:p>
        </p:txBody>
      </p:sp>
      <p:sp>
        <p:nvSpPr>
          <p:cNvPr id="13" name="ZoneTexte 12"/>
          <p:cNvSpPr txBox="1"/>
          <p:nvPr/>
        </p:nvSpPr>
        <p:spPr>
          <a:xfrm>
            <a:off x="950976" y="2204979"/>
            <a:ext cx="10515599" cy="1046440"/>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DU MANAGEMENT ET DE LA GESTION (STMG)</a:t>
            </a:r>
          </a:p>
          <a:p>
            <a:pPr marL="742950" lvl="1" indent="-285750">
              <a:buFont typeface="Arial" panose="020B0604020202020204" pitchFamily="34" charset="0"/>
              <a:buChar char="•"/>
            </a:pPr>
            <a:r>
              <a:rPr lang="fr-FR" sz="1600" dirty="0">
                <a:solidFill>
                  <a:srgbClr val="3C3C3B"/>
                </a:solidFill>
                <a:latin typeface="Myriad Pro Light" charset="0"/>
                <a:ea typeface="Myriad Pro Light" charset="0"/>
                <a:cs typeface="Myriad Pro Light" charset="0"/>
              </a:rPr>
              <a:t>Ressources Humaines et Communication  / Mercatique / Gestion et </a:t>
            </a:r>
            <a:r>
              <a:rPr lang="fr-FR" sz="1600" dirty="0" err="1">
                <a:solidFill>
                  <a:srgbClr val="3C3C3B"/>
                </a:solidFill>
                <a:latin typeface="Myriad Pro Light" charset="0"/>
                <a:ea typeface="Myriad Pro Light" charset="0"/>
                <a:cs typeface="Myriad Pro Light" charset="0"/>
              </a:rPr>
              <a:t>FinanceSystèmes</a:t>
            </a:r>
            <a:r>
              <a:rPr lang="fr-FR" sz="1600" dirty="0">
                <a:solidFill>
                  <a:srgbClr val="3C3C3B"/>
                </a:solidFill>
                <a:latin typeface="Myriad Pro Light" charset="0"/>
                <a:ea typeface="Myriad Pro Light" charset="0"/>
                <a:cs typeface="Myriad Pro Light" charset="0"/>
              </a:rPr>
              <a:t> d’information et de gestion</a:t>
            </a:r>
          </a:p>
          <a:p>
            <a:r>
              <a:rPr lang="fr-FR" sz="1400" b="1" i="1" dirty="0">
                <a:solidFill>
                  <a:schemeClr val="accent1"/>
                </a:solidFill>
                <a:latin typeface="Myriad Pro Light" charset="0"/>
                <a:ea typeface="Myriad Pro Light" charset="0"/>
                <a:cs typeface="Myriad Pro Light" charset="0"/>
              </a:rPr>
              <a:t>Dans l’EC  49:  Sacré Cœur ANGERS / Sainte Marie CHOLET / Champ Blanc LE LONGERON / Saint Louis SAUMUR / Bourg Chevreau SEGRE </a:t>
            </a:r>
          </a:p>
          <a:p>
            <a:r>
              <a:rPr lang="fr-FR" sz="1400" b="1" i="1" dirty="0">
                <a:solidFill>
                  <a:schemeClr val="accent1"/>
                </a:solidFill>
                <a:latin typeface="Myriad Pro Light" charset="0"/>
                <a:ea typeface="Myriad Pro Light" charset="0"/>
                <a:cs typeface="Myriad Pro Light" charset="0"/>
              </a:rPr>
              <a:t>                      Saint Aubin La Salle SAINT SYLVAIN D’ANJOU</a:t>
            </a:r>
          </a:p>
        </p:txBody>
      </p:sp>
      <p:sp>
        <p:nvSpPr>
          <p:cNvPr id="14" name="ZoneTexte 13"/>
          <p:cNvSpPr txBox="1"/>
          <p:nvPr/>
        </p:nvSpPr>
        <p:spPr>
          <a:xfrm>
            <a:off x="950975" y="3426369"/>
            <a:ext cx="10515599" cy="1138773"/>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DE LA SANTÉ ET DU SOCIAL (ST2S)</a:t>
            </a:r>
          </a:p>
          <a:p>
            <a:r>
              <a:rPr lang="fr-FR" sz="1400" b="1" i="1" dirty="0">
                <a:solidFill>
                  <a:schemeClr val="accent1"/>
                </a:solidFill>
                <a:latin typeface="Myriad Pro Light" charset="0"/>
                <a:ea typeface="Myriad Pro Light" charset="0"/>
                <a:cs typeface="Myriad Pro Light" charset="0"/>
              </a:rPr>
              <a:t>Dans l’EC 49 :  </a:t>
            </a:r>
            <a:r>
              <a:rPr lang="fr-FR" sz="1400" b="1" i="1" dirty="0" err="1">
                <a:solidFill>
                  <a:schemeClr val="accent1"/>
                </a:solidFill>
                <a:latin typeface="Myriad Pro Light" charset="0"/>
                <a:ea typeface="Myriad Pro Light" charset="0"/>
                <a:cs typeface="Myriad Pro Light" charset="0"/>
              </a:rPr>
              <a:t>Mongazon</a:t>
            </a:r>
            <a:r>
              <a:rPr lang="fr-FR" sz="1400" b="1" i="1" dirty="0">
                <a:solidFill>
                  <a:schemeClr val="accent1"/>
                </a:solidFill>
                <a:latin typeface="Myriad Pro Light" charset="0"/>
                <a:ea typeface="Myriad Pro Light" charset="0"/>
                <a:cs typeface="Myriad Pro Light" charset="0"/>
              </a:rPr>
              <a:t> ANGERS / Jeanne </a:t>
            </a:r>
            <a:r>
              <a:rPr lang="fr-FR" sz="1400" b="1" i="1" dirty="0" err="1">
                <a:solidFill>
                  <a:schemeClr val="accent1"/>
                </a:solidFill>
                <a:latin typeface="Myriad Pro Light" charset="0"/>
                <a:ea typeface="Myriad Pro Light" charset="0"/>
                <a:cs typeface="Myriad Pro Light" charset="0"/>
              </a:rPr>
              <a:t>Delanoue</a:t>
            </a:r>
            <a:r>
              <a:rPr lang="fr-FR" sz="1400" b="1" i="1" dirty="0">
                <a:solidFill>
                  <a:schemeClr val="accent1"/>
                </a:solidFill>
                <a:latin typeface="Myriad Pro Light" charset="0"/>
                <a:ea typeface="Myriad Pro Light" charset="0"/>
                <a:cs typeface="Myriad Pro Light" charset="0"/>
              </a:rPr>
              <a:t> CHOLET / Les Ardilliers SAUMUR / Bourg Chevreau SEGRE</a:t>
            </a:r>
          </a:p>
          <a:p>
            <a:endParaRPr lang="fr-FR" dirty="0">
              <a:solidFill>
                <a:srgbClr val="3C3C3B"/>
              </a:solidFill>
              <a:latin typeface="Myriad Pro" charset="0"/>
              <a:ea typeface="Myriad Pro" charset="0"/>
              <a:cs typeface="Myriad Pro" charset="0"/>
            </a:endParaRPr>
          </a:p>
          <a:p>
            <a:endParaRPr lang="fr-FR" dirty="0">
              <a:solidFill>
                <a:srgbClr val="3C3C3B"/>
              </a:solidFill>
              <a:latin typeface="Myriad Pro" charset="0"/>
              <a:ea typeface="Myriad Pro" charset="0"/>
              <a:cs typeface="Myriad Pro" charset="0"/>
            </a:endParaRPr>
          </a:p>
        </p:txBody>
      </p:sp>
      <p:sp>
        <p:nvSpPr>
          <p:cNvPr id="15" name="ZoneTexte 14"/>
          <p:cNvSpPr txBox="1"/>
          <p:nvPr/>
        </p:nvSpPr>
        <p:spPr>
          <a:xfrm>
            <a:off x="950974" y="4202744"/>
            <a:ext cx="10515599" cy="1077218"/>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DE L’INDUSTRIE ET DU DÉVELOPPEMENT DURABLE (STI2D)</a:t>
            </a:r>
          </a:p>
          <a:p>
            <a:pPr marL="742950" lvl="1" indent="-285750">
              <a:buFont typeface="Arial" charset="0"/>
              <a:buChar char="•"/>
            </a:pPr>
            <a:r>
              <a:rPr lang="fr-FR" sz="1600" dirty="0">
                <a:solidFill>
                  <a:srgbClr val="3C3C3B"/>
                </a:solidFill>
                <a:latin typeface="Myriad Pro Light" charset="0"/>
                <a:ea typeface="Myriad Pro Light" charset="0"/>
                <a:cs typeface="Myriad Pro Light" charset="0"/>
              </a:rPr>
              <a:t>Energie et Environnement </a:t>
            </a:r>
            <a:r>
              <a:rPr lang="fr-FR" sz="1600" b="1" dirty="0">
                <a:solidFill>
                  <a:srgbClr val="3C3C3B"/>
                </a:solidFill>
                <a:latin typeface="Myriad Pro Light" charset="0"/>
                <a:ea typeface="Myriad Pro Light" charset="0"/>
                <a:cs typeface="Myriad Pro Light" charset="0"/>
              </a:rPr>
              <a:t>EE </a:t>
            </a:r>
            <a:r>
              <a:rPr lang="fr-FR" sz="1600" dirty="0">
                <a:solidFill>
                  <a:srgbClr val="3C3C3B"/>
                </a:solidFill>
                <a:latin typeface="Myriad Pro Light" charset="0"/>
                <a:ea typeface="Myriad Pro Light" charset="0"/>
                <a:cs typeface="Myriad Pro Light" charset="0"/>
              </a:rPr>
              <a:t>/ Architecture et Construction </a:t>
            </a:r>
            <a:r>
              <a:rPr lang="fr-FR" sz="1600" b="1" dirty="0">
                <a:solidFill>
                  <a:srgbClr val="3C3C3B"/>
                </a:solidFill>
                <a:latin typeface="Myriad Pro Light" charset="0"/>
                <a:ea typeface="Myriad Pro Light" charset="0"/>
                <a:cs typeface="Myriad Pro Light" charset="0"/>
              </a:rPr>
              <a:t>AC</a:t>
            </a:r>
            <a:endParaRPr lang="fr-FR" sz="1600" dirty="0">
              <a:solidFill>
                <a:srgbClr val="3C3C3B"/>
              </a:solidFill>
              <a:latin typeface="Myriad Pro Light" charset="0"/>
              <a:ea typeface="Myriad Pro Light" charset="0"/>
              <a:cs typeface="Myriad Pro Light" charset="0"/>
            </a:endParaRPr>
          </a:p>
          <a:p>
            <a:pPr marL="742950" lvl="1" indent="-285750">
              <a:buFont typeface="Arial" charset="0"/>
              <a:buChar char="•"/>
            </a:pPr>
            <a:r>
              <a:rPr lang="fr-FR" sz="1600" dirty="0">
                <a:solidFill>
                  <a:srgbClr val="3C3C3B"/>
                </a:solidFill>
                <a:latin typeface="Myriad Pro Light" charset="0"/>
                <a:ea typeface="Myriad Pro Light" charset="0"/>
                <a:cs typeface="Myriad Pro Light" charset="0"/>
              </a:rPr>
              <a:t>Innovations Technologiques et Eco-Conception </a:t>
            </a:r>
            <a:r>
              <a:rPr lang="fr-FR" sz="1600" b="1" dirty="0">
                <a:solidFill>
                  <a:srgbClr val="3C3C3B"/>
                </a:solidFill>
                <a:latin typeface="Myriad Pro Light" charset="0"/>
                <a:ea typeface="Myriad Pro Light" charset="0"/>
                <a:cs typeface="Myriad Pro Light" charset="0"/>
              </a:rPr>
              <a:t>ITEC </a:t>
            </a:r>
            <a:r>
              <a:rPr lang="fr-FR" sz="1600" dirty="0">
                <a:solidFill>
                  <a:srgbClr val="3C3C3B"/>
                </a:solidFill>
                <a:latin typeface="Myriad Pro Light" charset="0"/>
                <a:ea typeface="Myriad Pro Light" charset="0"/>
                <a:cs typeface="Myriad Pro Light" charset="0"/>
              </a:rPr>
              <a:t>/ Systèmes d’Information Numérique </a:t>
            </a:r>
            <a:r>
              <a:rPr lang="fr-FR" sz="1600" b="1" dirty="0">
                <a:solidFill>
                  <a:srgbClr val="3C3C3B"/>
                </a:solidFill>
                <a:latin typeface="Myriad Pro Light" charset="0"/>
                <a:ea typeface="Myriad Pro Light" charset="0"/>
                <a:cs typeface="Myriad Pro Light" charset="0"/>
              </a:rPr>
              <a:t>SEN</a:t>
            </a:r>
            <a:endParaRPr lang="fr-FR" sz="1600" dirty="0">
              <a:solidFill>
                <a:srgbClr val="3C3C3B"/>
              </a:solidFill>
              <a:latin typeface="Myriad Pro Light" charset="0"/>
              <a:ea typeface="Myriad Pro Light" charset="0"/>
              <a:cs typeface="Myriad Pro Light" charset="0"/>
            </a:endParaRPr>
          </a:p>
          <a:p>
            <a:r>
              <a:rPr lang="fr-FR" sz="1400" b="1" i="1" dirty="0">
                <a:solidFill>
                  <a:schemeClr val="accent1"/>
                </a:solidFill>
                <a:latin typeface="Myriad Pro Light" charset="0"/>
                <a:ea typeface="Myriad Pro Light" charset="0"/>
                <a:cs typeface="Myriad Pro Light" charset="0"/>
              </a:rPr>
              <a:t>Dans l’EC 49 :   N.D.B.N. BEAUPREAU  / Saint Aubin La Salle SAINT SYLVAIN D’ANJOU </a:t>
            </a:r>
          </a:p>
        </p:txBody>
      </p:sp>
    </p:spTree>
    <p:extLst>
      <p:ext uri="{BB962C8B-B14F-4D97-AF65-F5344CB8AC3E}">
        <p14:creationId xmlns:p14="http://schemas.microsoft.com/office/powerpoint/2010/main" val="13600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Image 6" descr="CDI 3 Coin lecture.jpg"/>
          <p:cNvPicPr>
            <a:picLocks noChangeAspect="1"/>
          </p:cNvPicPr>
          <p:nvPr/>
        </p:nvPicPr>
        <p:blipFill>
          <a:blip r:embed="rId2" cstate="print">
            <a:grayscl/>
            <a:alphaModFix amt="35000"/>
          </a:blip>
          <a:srcRect/>
          <a:stretch>
            <a:fillRect/>
          </a:stretch>
        </p:blipFill>
        <p:spPr bwMode="auto">
          <a:xfrm>
            <a:off x="0" y="0"/>
            <a:ext cx="12230100" cy="8155495"/>
          </a:xfrm>
          <a:prstGeom prst="rect">
            <a:avLst/>
          </a:prstGeom>
          <a:noFill/>
          <a:ln w="9525">
            <a:noFill/>
            <a:miter lim="800000"/>
            <a:headEnd/>
            <a:tailEnd/>
          </a:ln>
        </p:spPr>
      </p:pic>
      <p:sp>
        <p:nvSpPr>
          <p:cNvPr id="2" name="Rectangle 1"/>
          <p:cNvSpPr/>
          <p:nvPr/>
        </p:nvSpPr>
        <p:spPr>
          <a:xfrm>
            <a:off x="831850" y="882650"/>
            <a:ext cx="10528300" cy="50927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17600" y="1075922"/>
            <a:ext cx="9956800" cy="1046440"/>
          </a:xfrm>
          <a:prstGeom prst="rect">
            <a:avLst/>
          </a:prstGeom>
          <a:noFill/>
        </p:spPr>
        <p:txBody>
          <a:bodyPr wrap="square" rtlCol="0">
            <a:spAutoFit/>
          </a:bodyPr>
          <a:lstStyle/>
          <a:p>
            <a:pPr algn="ctr"/>
            <a:r>
              <a:rPr lang="fr-FR" sz="3100" dirty="0">
                <a:solidFill>
                  <a:srgbClr val="3C3C3B"/>
                </a:solidFill>
                <a:latin typeface="Myriad Pro" charset="0"/>
                <a:ea typeface="Myriad Pro" charset="0"/>
                <a:cs typeface="Myriad Pro" charset="0"/>
              </a:rPr>
              <a:t>LES BACCALAURÉATS TECHNOLOGIQUES :</a:t>
            </a:r>
          </a:p>
          <a:p>
            <a:pPr algn="ctr"/>
            <a:r>
              <a:rPr lang="fr-FR" sz="3100" dirty="0">
                <a:solidFill>
                  <a:srgbClr val="3C3C3B"/>
                </a:solidFill>
                <a:latin typeface="Myriad Pro Light" charset="0"/>
                <a:ea typeface="Myriad Pro Light" charset="0"/>
                <a:cs typeface="Myriad Pro Light" charset="0"/>
              </a:rPr>
              <a:t>DIVERS ET NOMBREUX</a:t>
            </a:r>
          </a:p>
        </p:txBody>
      </p:sp>
      <p:sp>
        <p:nvSpPr>
          <p:cNvPr id="13" name="ZoneTexte 12"/>
          <p:cNvSpPr txBox="1"/>
          <p:nvPr/>
        </p:nvSpPr>
        <p:spPr>
          <a:xfrm>
            <a:off x="993775" y="2093746"/>
            <a:ext cx="9956800" cy="861774"/>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DU LABORATOIRE (STL)</a:t>
            </a:r>
          </a:p>
          <a:p>
            <a:pPr marL="742950" lvl="1" indent="-285750">
              <a:buFont typeface="Arial" charset="0"/>
              <a:buChar char="•"/>
            </a:pPr>
            <a:r>
              <a:rPr lang="fr-FR" dirty="0">
                <a:solidFill>
                  <a:srgbClr val="3C3C3B"/>
                </a:solidFill>
                <a:latin typeface="Myriad Pro Light" charset="0"/>
                <a:ea typeface="Myriad Pro Light" charset="0"/>
                <a:cs typeface="Myriad Pro Light" charset="0"/>
              </a:rPr>
              <a:t>Biotechnologies / Sciences Physiques et Chimiques en Laboratoire</a:t>
            </a:r>
          </a:p>
          <a:p>
            <a:r>
              <a:rPr lang="fr-FR" sz="1400" b="1" i="1" dirty="0">
                <a:solidFill>
                  <a:schemeClr val="accent1"/>
                </a:solidFill>
                <a:latin typeface="Myriad Pro Light" charset="0"/>
                <a:ea typeface="Myriad Pro Light" charset="0"/>
                <a:cs typeface="Myriad Pro Light" charset="0"/>
              </a:rPr>
              <a:t>Dans l’EC 49 :  Saint Benoît (Site Sainte Agnès) ANGERS / Bourg Chevreau SEGRE</a:t>
            </a:r>
          </a:p>
        </p:txBody>
      </p:sp>
      <p:sp>
        <p:nvSpPr>
          <p:cNvPr id="14" name="ZoneTexte 13"/>
          <p:cNvSpPr txBox="1"/>
          <p:nvPr/>
        </p:nvSpPr>
        <p:spPr>
          <a:xfrm>
            <a:off x="987425" y="3124220"/>
            <a:ext cx="9556750" cy="584775"/>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DU DESIGN ET DES ARTS APPLIQUÉES (STD2A)</a:t>
            </a:r>
          </a:p>
          <a:p>
            <a:r>
              <a:rPr lang="fr-FR" sz="1400" b="1" i="1" dirty="0">
                <a:solidFill>
                  <a:schemeClr val="accent1"/>
                </a:solidFill>
                <a:latin typeface="Myriad Pro Light" charset="0"/>
                <a:ea typeface="Myriad Pro Light" charset="0"/>
                <a:cs typeface="Myriad Pro Light" charset="0"/>
              </a:rPr>
              <a:t>Dans l’EC 49 :  Jeanne </a:t>
            </a:r>
            <a:r>
              <a:rPr lang="fr-FR" sz="1400" b="1" i="1" dirty="0" err="1">
                <a:solidFill>
                  <a:schemeClr val="accent1"/>
                </a:solidFill>
                <a:latin typeface="Myriad Pro Light" charset="0"/>
                <a:ea typeface="Myriad Pro Light" charset="0"/>
                <a:cs typeface="Myriad Pro Light" charset="0"/>
              </a:rPr>
              <a:t>Delanoue</a:t>
            </a:r>
            <a:r>
              <a:rPr lang="fr-FR" sz="1400" b="1" i="1" dirty="0">
                <a:solidFill>
                  <a:schemeClr val="accent1"/>
                </a:solidFill>
                <a:latin typeface="Myriad Pro Light" charset="0"/>
                <a:ea typeface="Myriad Pro Light" charset="0"/>
                <a:cs typeface="Myriad Pro Light" charset="0"/>
              </a:rPr>
              <a:t> CHOLET</a:t>
            </a:r>
          </a:p>
        </p:txBody>
      </p:sp>
      <p:sp>
        <p:nvSpPr>
          <p:cNvPr id="15" name="ZoneTexte 14"/>
          <p:cNvSpPr txBox="1"/>
          <p:nvPr/>
        </p:nvSpPr>
        <p:spPr>
          <a:xfrm>
            <a:off x="987425" y="3759570"/>
            <a:ext cx="9207500" cy="584775"/>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DE L’AGONOMIE ET DU VIVANT (STAV)</a:t>
            </a:r>
          </a:p>
          <a:p>
            <a:r>
              <a:rPr lang="fr-FR" sz="1400" b="1" i="1" dirty="0">
                <a:solidFill>
                  <a:schemeClr val="accent1"/>
                </a:solidFill>
                <a:latin typeface="Myriad Pro Light" charset="0"/>
                <a:ea typeface="Myriad Pro Light" charset="0"/>
                <a:cs typeface="Myriad Pro Light" charset="0"/>
              </a:rPr>
              <a:t>Dans l’EC  49:  Lycée agricole de Pouillé LES PONTS DE CÉ</a:t>
            </a:r>
          </a:p>
        </p:txBody>
      </p:sp>
      <p:sp>
        <p:nvSpPr>
          <p:cNvPr id="10" name="ZoneTexte 9"/>
          <p:cNvSpPr txBox="1"/>
          <p:nvPr/>
        </p:nvSpPr>
        <p:spPr>
          <a:xfrm>
            <a:off x="987424" y="4399162"/>
            <a:ext cx="10086975" cy="584775"/>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SCIENCES ET TECHNOLOGIES DE L’HOTELLERIE ET DE LA RESTAURATION (STHR)</a:t>
            </a:r>
          </a:p>
          <a:p>
            <a:r>
              <a:rPr lang="fr-FR" sz="1400" b="1" i="1" dirty="0">
                <a:solidFill>
                  <a:schemeClr val="accent1"/>
                </a:solidFill>
                <a:latin typeface="Myriad Pro Light" charset="0"/>
                <a:ea typeface="Myriad Pro Light" charset="0"/>
                <a:cs typeface="Myriad Pro Light" charset="0"/>
              </a:rPr>
              <a:t>Dans l’EC  49:  Lycée Jeanne </a:t>
            </a:r>
            <a:r>
              <a:rPr lang="fr-FR" sz="1400" b="1" i="1" dirty="0" err="1">
                <a:solidFill>
                  <a:schemeClr val="accent1"/>
                </a:solidFill>
                <a:latin typeface="Myriad Pro Light" charset="0"/>
                <a:ea typeface="Myriad Pro Light" charset="0"/>
                <a:cs typeface="Myriad Pro Light" charset="0"/>
              </a:rPr>
              <a:t>Delanoue</a:t>
            </a:r>
            <a:r>
              <a:rPr lang="fr-FR" sz="1400" b="1" i="1" dirty="0">
                <a:solidFill>
                  <a:schemeClr val="accent1"/>
                </a:solidFill>
                <a:latin typeface="Myriad Pro Light" charset="0"/>
                <a:ea typeface="Myriad Pro Light" charset="0"/>
                <a:cs typeface="Myriad Pro Light" charset="0"/>
              </a:rPr>
              <a:t> CHOLET</a:t>
            </a:r>
            <a:endParaRPr lang="fr-FR" sz="1400" dirty="0">
              <a:solidFill>
                <a:srgbClr val="3C3C3B"/>
              </a:solidFill>
              <a:latin typeface="Myriad Pro" charset="0"/>
              <a:ea typeface="Myriad Pro" charset="0"/>
              <a:cs typeface="Myriad Pro" charset="0"/>
            </a:endParaRPr>
          </a:p>
        </p:txBody>
      </p:sp>
      <p:sp>
        <p:nvSpPr>
          <p:cNvPr id="11" name="ZoneTexte 10"/>
          <p:cNvSpPr txBox="1"/>
          <p:nvPr/>
        </p:nvSpPr>
        <p:spPr>
          <a:xfrm>
            <a:off x="993775" y="5034512"/>
            <a:ext cx="9207500" cy="584775"/>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TECHNIQUE DE LA MUSIQUE ET DE LA DANSE (TMD)</a:t>
            </a:r>
          </a:p>
          <a:p>
            <a:r>
              <a:rPr lang="fr-FR" sz="1400" b="1" i="1" dirty="0">
                <a:solidFill>
                  <a:schemeClr val="accent1"/>
                </a:solidFill>
                <a:latin typeface="Myriad Pro Light" charset="0"/>
                <a:ea typeface="Myriad Pro Light" charset="0"/>
                <a:cs typeface="Myriad Pro Light" charset="0"/>
              </a:rPr>
              <a:t>Dans l’EC  49:  Néant </a:t>
            </a:r>
            <a:endParaRPr lang="fr-FR" sz="1400" dirty="0">
              <a:solidFill>
                <a:srgbClr val="3C3C3B"/>
              </a:solidFill>
              <a:latin typeface="Myriad Pro" charset="0"/>
              <a:ea typeface="Myriad Pro" charset="0"/>
              <a:cs typeface="Myriad Pro" charset="0"/>
            </a:endParaRPr>
          </a:p>
        </p:txBody>
      </p:sp>
    </p:spTree>
    <p:extLst>
      <p:ext uri="{BB962C8B-B14F-4D97-AF65-F5344CB8AC3E}">
        <p14:creationId xmlns:p14="http://schemas.microsoft.com/office/powerpoint/2010/main" val="14930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Image 6" descr="CDI 3 Coin lecture.jpg"/>
          <p:cNvPicPr>
            <a:picLocks noChangeAspect="1"/>
          </p:cNvPicPr>
          <p:nvPr/>
        </p:nvPicPr>
        <p:blipFill>
          <a:blip r:embed="rId2" cstate="print">
            <a:grayscl/>
            <a:alphaModFix amt="35000"/>
          </a:blip>
          <a:srcRect/>
          <a:stretch>
            <a:fillRect/>
          </a:stretch>
        </p:blipFill>
        <p:spPr bwMode="auto">
          <a:xfrm>
            <a:off x="0" y="0"/>
            <a:ext cx="12230100" cy="8155495"/>
          </a:xfrm>
          <a:prstGeom prst="rect">
            <a:avLst/>
          </a:prstGeom>
          <a:noFill/>
          <a:ln w="9525">
            <a:noFill/>
            <a:miter lim="800000"/>
            <a:headEnd/>
            <a:tailEnd/>
          </a:ln>
        </p:spPr>
      </p:pic>
      <p:sp>
        <p:nvSpPr>
          <p:cNvPr id="2" name="Rectangle 1"/>
          <p:cNvSpPr/>
          <p:nvPr/>
        </p:nvSpPr>
        <p:spPr>
          <a:xfrm>
            <a:off x="831850" y="882650"/>
            <a:ext cx="10528300" cy="50927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17600" y="1075922"/>
            <a:ext cx="9956800" cy="1046440"/>
          </a:xfrm>
          <a:prstGeom prst="rect">
            <a:avLst/>
          </a:prstGeom>
          <a:noFill/>
        </p:spPr>
        <p:txBody>
          <a:bodyPr wrap="square" rtlCol="0">
            <a:spAutoFit/>
          </a:bodyPr>
          <a:lstStyle/>
          <a:p>
            <a:pPr algn="ctr"/>
            <a:r>
              <a:rPr lang="fr-FR" sz="3100" dirty="0">
                <a:solidFill>
                  <a:srgbClr val="3C3C3B"/>
                </a:solidFill>
                <a:latin typeface="Myriad Pro" charset="0"/>
                <a:ea typeface="Myriad Pro" charset="0"/>
                <a:cs typeface="Myriad Pro" charset="0"/>
              </a:rPr>
              <a:t>LE BACCALAURÉAT GENERAL</a:t>
            </a:r>
          </a:p>
          <a:p>
            <a:pPr algn="ctr"/>
            <a:r>
              <a:rPr lang="fr-FR" sz="3100" dirty="0">
                <a:solidFill>
                  <a:srgbClr val="3C3C3B"/>
                </a:solidFill>
                <a:latin typeface="Myriad Pro Light" charset="0"/>
                <a:ea typeface="Myriad Pro Light" charset="0"/>
                <a:cs typeface="Myriad Pro Light" charset="0"/>
              </a:rPr>
              <a:t>UN PARCOURS A CONSTRUIRE…</a:t>
            </a:r>
          </a:p>
        </p:txBody>
      </p:sp>
      <p:sp>
        <p:nvSpPr>
          <p:cNvPr id="13" name="ZoneTexte 12"/>
          <p:cNvSpPr txBox="1"/>
          <p:nvPr/>
        </p:nvSpPr>
        <p:spPr>
          <a:xfrm>
            <a:off x="993774" y="3011101"/>
            <a:ext cx="10080625" cy="2215991"/>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rgbClr val="3C3C3B"/>
                </a:solidFill>
                <a:latin typeface="Myriad Pro" charset="0"/>
                <a:ea typeface="Myriad Pro" charset="0"/>
                <a:cs typeface="Myriad Pro" charset="0"/>
              </a:rPr>
              <a:t>UN TRONC COMMUN </a:t>
            </a:r>
          </a:p>
          <a:p>
            <a:endParaRPr lang="fr-FR" sz="2400" dirty="0">
              <a:solidFill>
                <a:srgbClr val="3C3C3B"/>
              </a:solidFill>
              <a:latin typeface="Myriad Pro" charset="0"/>
              <a:ea typeface="Myriad Pro" charset="0"/>
              <a:cs typeface="Myriad Pro" charset="0"/>
            </a:endParaRPr>
          </a:p>
          <a:p>
            <a:pPr marL="285750" indent="-285750">
              <a:buFont typeface="Arial" panose="020B0604020202020204" pitchFamily="34" charset="0"/>
              <a:buChar char="•"/>
            </a:pPr>
            <a:r>
              <a:rPr lang="fr-FR" sz="2400" dirty="0">
                <a:solidFill>
                  <a:srgbClr val="3C3C3B"/>
                </a:solidFill>
                <a:latin typeface="Myriad Pro" charset="0"/>
                <a:ea typeface="Myriad Pro Light" charset="0"/>
                <a:cs typeface="Myriad Pro Light" charset="0"/>
              </a:rPr>
              <a:t>DES ENSEIGNEMENTS DE SPECIALITE (3 en première et 2 en terminale)</a:t>
            </a:r>
          </a:p>
          <a:p>
            <a:endParaRPr lang="fr-FR" sz="2400" dirty="0">
              <a:solidFill>
                <a:srgbClr val="3C3C3B"/>
              </a:solidFill>
              <a:latin typeface="Myriad Pro" charset="0"/>
              <a:ea typeface="Myriad Pro Light" charset="0"/>
              <a:cs typeface="Myriad Pro Light" charset="0"/>
            </a:endParaRPr>
          </a:p>
          <a:p>
            <a:pPr marL="285750" indent="-285750">
              <a:buFont typeface="Arial" panose="020B0604020202020204" pitchFamily="34" charset="0"/>
              <a:buChar char="•"/>
            </a:pPr>
            <a:r>
              <a:rPr lang="fr-FR" sz="2400" dirty="0">
                <a:solidFill>
                  <a:srgbClr val="3C3C3B"/>
                </a:solidFill>
                <a:latin typeface="Myriad Pro" charset="0"/>
                <a:ea typeface="Myriad Pro Light" charset="0"/>
                <a:cs typeface="Myriad Pro Light" charset="0"/>
              </a:rPr>
              <a:t>DES ENSEIGNEMENTS OPTIONNELS</a:t>
            </a:r>
          </a:p>
          <a:p>
            <a:r>
              <a:rPr lang="fr-FR" dirty="0">
                <a:solidFill>
                  <a:srgbClr val="3C3C3B"/>
                </a:solidFill>
                <a:latin typeface="Myriad Pro" charset="0"/>
                <a:ea typeface="Myriad Pro Light" charset="0"/>
                <a:cs typeface="Myriad Pro Light" charset="0"/>
              </a:rPr>
              <a:t> </a:t>
            </a:r>
          </a:p>
        </p:txBody>
      </p:sp>
    </p:spTree>
    <p:extLst>
      <p:ext uri="{BB962C8B-B14F-4D97-AF65-F5344CB8AC3E}">
        <p14:creationId xmlns:p14="http://schemas.microsoft.com/office/powerpoint/2010/main" val="31716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Image 6" descr="CDI 3 Coin lecture.jpg"/>
          <p:cNvPicPr>
            <a:picLocks noChangeAspect="1"/>
          </p:cNvPicPr>
          <p:nvPr/>
        </p:nvPicPr>
        <p:blipFill>
          <a:blip r:embed="rId2" cstate="print">
            <a:grayscl/>
            <a:alphaModFix amt="35000"/>
          </a:blip>
          <a:srcRect/>
          <a:stretch>
            <a:fillRect/>
          </a:stretch>
        </p:blipFill>
        <p:spPr bwMode="auto">
          <a:xfrm>
            <a:off x="0" y="0"/>
            <a:ext cx="12230100" cy="8155495"/>
          </a:xfrm>
          <a:prstGeom prst="rect">
            <a:avLst/>
          </a:prstGeom>
          <a:noFill/>
          <a:ln w="9525">
            <a:noFill/>
            <a:miter lim="800000"/>
            <a:headEnd/>
            <a:tailEnd/>
          </a:ln>
        </p:spPr>
      </p:pic>
      <p:sp>
        <p:nvSpPr>
          <p:cNvPr id="2" name="Rectangle 1"/>
          <p:cNvSpPr/>
          <p:nvPr/>
        </p:nvSpPr>
        <p:spPr>
          <a:xfrm>
            <a:off x="831850" y="882650"/>
            <a:ext cx="10528300" cy="50927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17600" y="1075922"/>
            <a:ext cx="9956800" cy="1046440"/>
          </a:xfrm>
          <a:prstGeom prst="rect">
            <a:avLst/>
          </a:prstGeom>
          <a:noFill/>
        </p:spPr>
        <p:txBody>
          <a:bodyPr wrap="square" rtlCol="0">
            <a:spAutoFit/>
          </a:bodyPr>
          <a:lstStyle/>
          <a:p>
            <a:pPr algn="ctr"/>
            <a:r>
              <a:rPr lang="fr-FR" sz="3100" dirty="0">
                <a:solidFill>
                  <a:srgbClr val="3C3C3B"/>
                </a:solidFill>
                <a:latin typeface="Myriad Pro" charset="0"/>
                <a:ea typeface="Myriad Pro" charset="0"/>
                <a:cs typeface="Myriad Pro" charset="0"/>
              </a:rPr>
              <a:t>LE BACCALAURÉAT GENERAL</a:t>
            </a:r>
          </a:p>
          <a:p>
            <a:pPr algn="ctr"/>
            <a:r>
              <a:rPr lang="fr-FR" sz="3100" dirty="0">
                <a:solidFill>
                  <a:srgbClr val="3C3C3B"/>
                </a:solidFill>
                <a:latin typeface="Myriad Pro Light" charset="0"/>
                <a:ea typeface="Myriad Pro Light" charset="0"/>
                <a:cs typeface="Myriad Pro Light" charset="0"/>
              </a:rPr>
              <a:t>UN PARCOURS A CONSTRUIRE…</a:t>
            </a:r>
          </a:p>
        </p:txBody>
      </p:sp>
      <p:sp>
        <p:nvSpPr>
          <p:cNvPr id="13" name="ZoneTexte 12"/>
          <p:cNvSpPr txBox="1"/>
          <p:nvPr/>
        </p:nvSpPr>
        <p:spPr>
          <a:xfrm>
            <a:off x="1336675" y="2138895"/>
            <a:ext cx="9613900" cy="3693319"/>
          </a:xfrm>
          <a:prstGeom prst="rect">
            <a:avLst/>
          </a:prstGeom>
          <a:noFill/>
        </p:spPr>
        <p:txBody>
          <a:bodyPr wrap="square" rtlCol="0">
            <a:spAutoFit/>
          </a:bodyPr>
          <a:lstStyle/>
          <a:p>
            <a:r>
              <a:rPr lang="fr-FR" dirty="0">
                <a:solidFill>
                  <a:srgbClr val="3C3C3B"/>
                </a:solidFill>
                <a:latin typeface="Myriad Pro" charset="0"/>
                <a:ea typeface="Myriad Pro" charset="0"/>
                <a:cs typeface="Myriad Pro" charset="0"/>
              </a:rPr>
              <a:t>DES SPECIALITES A CHOISIR  - 3 SPECIALITES EN PREMIERE </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Arts</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Biologie – écologie (Ets agri)</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Histoire géo, géopolitique et sciences politiques</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Humanités, littérature et philosophie</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Langues, littératures et cultures étrangères</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Littérature, langues et cultures de l’antiquité </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Mathématiques</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Numérique et sciences informatiques</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Physique chimie</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Sciences de la vie et de la terre</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Sciences de l’ingénieur</a:t>
            </a:r>
          </a:p>
          <a:p>
            <a:pPr marL="285750" indent="-285750">
              <a:buFont typeface="Arial" panose="020B0604020202020204" pitchFamily="34" charset="0"/>
              <a:buChar char="•"/>
            </a:pPr>
            <a:r>
              <a:rPr lang="fr-FR" dirty="0">
                <a:solidFill>
                  <a:srgbClr val="3C3C3B"/>
                </a:solidFill>
                <a:latin typeface="Myriad Pro" charset="0"/>
                <a:ea typeface="Myriad Pro Light" charset="0"/>
                <a:cs typeface="Myriad Pro Light" charset="0"/>
              </a:rPr>
              <a:t>Sciences économiques et sociales</a:t>
            </a:r>
          </a:p>
        </p:txBody>
      </p:sp>
    </p:spTree>
    <p:extLst>
      <p:ext uri="{BB962C8B-B14F-4D97-AF65-F5344CB8AC3E}">
        <p14:creationId xmlns:p14="http://schemas.microsoft.com/office/powerpoint/2010/main" val="17874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grayscl/>
            <a:alphaModFix amt="35000"/>
            <a:extLst>
              <a:ext uri="{28A0092B-C50C-407E-A947-70E740481C1C}">
                <a14:useLocalDpi xmlns:a14="http://schemas.microsoft.com/office/drawing/2010/main" val="0"/>
              </a:ext>
            </a:extLst>
          </a:blip>
          <a:srcRect t="1953" b="18260"/>
          <a:stretch/>
        </p:blipFill>
        <p:spPr>
          <a:xfrm>
            <a:off x="20" y="10"/>
            <a:ext cx="12191980" cy="6857990"/>
          </a:xfrm>
          <a:prstGeom prst="rect">
            <a:avLst/>
          </a:prstGeom>
        </p:spPr>
      </p:pic>
      <p:cxnSp>
        <p:nvCxnSpPr>
          <p:cNvPr id="73" name="Connecteur droit avec flèche 72"/>
          <p:cNvCxnSpPr/>
          <p:nvPr/>
        </p:nvCxnSpPr>
        <p:spPr>
          <a:xfrm flipV="1">
            <a:off x="9896211" y="4395750"/>
            <a:ext cx="0" cy="634907"/>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V="1">
            <a:off x="5946147" y="1939734"/>
            <a:ext cx="3344" cy="470988"/>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1406" y="5011654"/>
            <a:ext cx="3581969" cy="857256"/>
          </a:xfrm>
          <a:prstGeom prst="rect">
            <a:avLst/>
          </a:prstGeom>
          <a:solidFill>
            <a:srgbClr val="3C3C3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1600" dirty="0">
                <a:solidFill>
                  <a:schemeClr val="bg1"/>
                </a:solidFill>
                <a:latin typeface="Myriad Pro Light" charset="0"/>
                <a:ea typeface="Myriad Pro Light" charset="0"/>
                <a:cs typeface="Myriad Pro Light" charset="0"/>
              </a:rPr>
              <a:t>2</a:t>
            </a:r>
            <a:r>
              <a:rPr lang="fr-FR" sz="1600" baseline="30000" dirty="0">
                <a:solidFill>
                  <a:schemeClr val="bg1"/>
                </a:solidFill>
                <a:latin typeface="Myriad Pro Light" charset="0"/>
                <a:ea typeface="Myriad Pro Light" charset="0"/>
                <a:cs typeface="Myriad Pro Light" charset="0"/>
              </a:rPr>
              <a:t>nde</a:t>
            </a:r>
            <a:r>
              <a:rPr lang="fr-FR" sz="1600" dirty="0">
                <a:solidFill>
                  <a:schemeClr val="bg1"/>
                </a:solidFill>
                <a:latin typeface="Myriad Pro Light" charset="0"/>
                <a:ea typeface="Myriad Pro Light" charset="0"/>
                <a:cs typeface="Myriad Pro Light" charset="0"/>
              </a:rPr>
              <a:t> générale</a:t>
            </a:r>
          </a:p>
          <a:p>
            <a:pPr algn="ctr" fontAlgn="auto">
              <a:spcBef>
                <a:spcPts val="0"/>
              </a:spcBef>
              <a:spcAft>
                <a:spcPts val="0"/>
              </a:spcAft>
              <a:defRPr/>
            </a:pPr>
            <a:r>
              <a:rPr lang="fr-FR" sz="1600" dirty="0">
                <a:solidFill>
                  <a:schemeClr val="bg1"/>
                </a:solidFill>
                <a:latin typeface="Myriad Pro Light" charset="0"/>
                <a:ea typeface="Myriad Pro Light" charset="0"/>
                <a:cs typeface="Myriad Pro Light" charset="0"/>
              </a:rPr>
              <a:t>et technologique</a:t>
            </a:r>
          </a:p>
        </p:txBody>
      </p:sp>
      <p:sp>
        <p:nvSpPr>
          <p:cNvPr id="21" name="Rectangle 20"/>
          <p:cNvSpPr/>
          <p:nvPr/>
        </p:nvSpPr>
        <p:spPr>
          <a:xfrm>
            <a:off x="561406" y="3533517"/>
            <a:ext cx="1440160" cy="864096"/>
          </a:xfrm>
          <a:prstGeom prst="rect">
            <a:avLst/>
          </a:prstGeom>
          <a:solidFill>
            <a:srgbClr val="3C3C3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600" dirty="0">
                <a:solidFill>
                  <a:schemeClr val="bg1"/>
                </a:solidFill>
                <a:latin typeface="Myriad Pro Light" charset="0"/>
                <a:ea typeface="Myriad Pro Light" charset="0"/>
                <a:cs typeface="Myriad Pro Light" charset="0"/>
              </a:rPr>
              <a:t>1ère générale</a:t>
            </a:r>
          </a:p>
        </p:txBody>
      </p:sp>
      <p:sp>
        <p:nvSpPr>
          <p:cNvPr id="22" name="Rectangle 21"/>
          <p:cNvSpPr/>
          <p:nvPr/>
        </p:nvSpPr>
        <p:spPr>
          <a:xfrm>
            <a:off x="2731808" y="3535381"/>
            <a:ext cx="1418500" cy="860369"/>
          </a:xfrm>
          <a:prstGeom prst="rect">
            <a:avLst/>
          </a:prstGeom>
          <a:solidFill>
            <a:srgbClr val="3C3C3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1400" dirty="0">
                <a:solidFill>
                  <a:schemeClr val="bg1"/>
                </a:solidFill>
                <a:latin typeface="Myriad Pro Light" charset="0"/>
                <a:ea typeface="Myriad Pro Light" charset="0"/>
                <a:cs typeface="Myriad Pro Light" charset="0"/>
              </a:rPr>
              <a:t>Première</a:t>
            </a:r>
          </a:p>
          <a:p>
            <a:pPr algn="ctr" fontAlgn="auto">
              <a:spcBef>
                <a:spcPts val="0"/>
              </a:spcBef>
              <a:spcAft>
                <a:spcPts val="0"/>
              </a:spcAft>
              <a:defRPr/>
            </a:pPr>
            <a:r>
              <a:rPr lang="fr-FR" sz="1400" dirty="0">
                <a:solidFill>
                  <a:schemeClr val="bg1"/>
                </a:solidFill>
                <a:latin typeface="Myriad Pro Light" charset="0"/>
                <a:ea typeface="Myriad Pro Light" charset="0"/>
                <a:cs typeface="Myriad Pro Light" charset="0"/>
              </a:rPr>
              <a:t>technologique</a:t>
            </a:r>
          </a:p>
        </p:txBody>
      </p:sp>
      <p:cxnSp>
        <p:nvCxnSpPr>
          <p:cNvPr id="9" name="Connecteur droit avec flèche 8"/>
          <p:cNvCxnSpPr/>
          <p:nvPr/>
        </p:nvCxnSpPr>
        <p:spPr>
          <a:xfrm flipV="1">
            <a:off x="1274799" y="1946658"/>
            <a:ext cx="3344" cy="470988"/>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1278143" y="3189476"/>
            <a:ext cx="6687" cy="34638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2352390" y="5866307"/>
            <a:ext cx="0" cy="36036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2900" y="6228777"/>
            <a:ext cx="11518900" cy="504825"/>
          </a:xfrm>
          <a:prstGeom prst="rect">
            <a:avLst/>
          </a:prstGeom>
          <a:solidFill>
            <a:srgbClr val="F49D1E"/>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500" dirty="0">
                <a:solidFill>
                  <a:srgbClr val="3C3C3B"/>
                </a:solidFill>
                <a:latin typeface="Myriad Pro" charset="0"/>
                <a:ea typeface="Myriad Pro" charset="0"/>
                <a:cs typeface="Myriad Pro" charset="0"/>
              </a:rPr>
              <a:t>3</a:t>
            </a:r>
            <a:r>
              <a:rPr lang="fr-FR" sz="2500" baseline="30000" dirty="0">
                <a:solidFill>
                  <a:srgbClr val="3C3C3B"/>
                </a:solidFill>
                <a:latin typeface="Myriad Pro" charset="0"/>
                <a:ea typeface="Myriad Pro" charset="0"/>
                <a:cs typeface="Myriad Pro" charset="0"/>
              </a:rPr>
              <a:t>ème</a:t>
            </a:r>
            <a:r>
              <a:rPr lang="fr-FR" sz="2500" dirty="0">
                <a:solidFill>
                  <a:srgbClr val="3C3C3B"/>
                </a:solidFill>
                <a:latin typeface="Myriad Pro" charset="0"/>
                <a:ea typeface="Myriad Pro" charset="0"/>
                <a:cs typeface="Myriad Pro" charset="0"/>
              </a:rPr>
              <a:t> COLLEGE / 3</a:t>
            </a:r>
            <a:r>
              <a:rPr lang="fr-FR" sz="2500" baseline="30000" dirty="0">
                <a:solidFill>
                  <a:srgbClr val="3C3C3B"/>
                </a:solidFill>
                <a:latin typeface="Myriad Pro" charset="0"/>
                <a:ea typeface="Myriad Pro" charset="0"/>
                <a:cs typeface="Myriad Pro" charset="0"/>
              </a:rPr>
              <a:t>ème</a:t>
            </a:r>
            <a:r>
              <a:rPr lang="fr-FR" sz="2500" dirty="0">
                <a:solidFill>
                  <a:srgbClr val="3C3C3B"/>
                </a:solidFill>
                <a:latin typeface="Myriad Pro" charset="0"/>
                <a:ea typeface="Myriad Pro" charset="0"/>
                <a:cs typeface="Myriad Pro" charset="0"/>
              </a:rPr>
              <a:t> PREPA PRO / 3</a:t>
            </a:r>
            <a:r>
              <a:rPr lang="fr-FR" sz="2500" baseline="30000" dirty="0">
                <a:solidFill>
                  <a:srgbClr val="3C3C3B"/>
                </a:solidFill>
                <a:latin typeface="Myriad Pro" charset="0"/>
                <a:ea typeface="Myriad Pro" charset="0"/>
                <a:cs typeface="Myriad Pro" charset="0"/>
              </a:rPr>
              <a:t>ème</a:t>
            </a:r>
            <a:r>
              <a:rPr lang="fr-FR" sz="2500" dirty="0">
                <a:solidFill>
                  <a:srgbClr val="3C3C3B"/>
                </a:solidFill>
                <a:latin typeface="Myriad Pro" charset="0"/>
                <a:ea typeface="Myriad Pro" charset="0"/>
                <a:cs typeface="Myriad Pro" charset="0"/>
              </a:rPr>
              <a:t> SEGPA</a:t>
            </a:r>
          </a:p>
        </p:txBody>
      </p:sp>
      <p:sp>
        <p:nvSpPr>
          <p:cNvPr id="27" name="Rectangle 26"/>
          <p:cNvSpPr/>
          <p:nvPr/>
        </p:nvSpPr>
        <p:spPr>
          <a:xfrm>
            <a:off x="342900" y="228600"/>
            <a:ext cx="11518900" cy="550863"/>
          </a:xfrm>
          <a:prstGeom prst="rect">
            <a:avLst/>
          </a:prstGeom>
          <a:solidFill>
            <a:srgbClr val="F49D1E"/>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800" dirty="0">
                <a:solidFill>
                  <a:srgbClr val="3C3C3B"/>
                </a:solidFill>
                <a:latin typeface="Myriad Pro" charset="0"/>
                <a:ea typeface="Myriad Pro" charset="0"/>
                <a:cs typeface="Myriad Pro" charset="0"/>
              </a:rPr>
              <a:t>INSERTION PROFESSIONNELLE</a:t>
            </a:r>
          </a:p>
        </p:txBody>
      </p:sp>
      <p:cxnSp>
        <p:nvCxnSpPr>
          <p:cNvPr id="30" name="Connecteur droit avec flèche 29"/>
          <p:cNvCxnSpPr/>
          <p:nvPr/>
        </p:nvCxnSpPr>
        <p:spPr>
          <a:xfrm>
            <a:off x="4239309" y="5440282"/>
            <a:ext cx="1081087" cy="0"/>
          </a:xfrm>
          <a:prstGeom prst="straightConnector1">
            <a:avLst/>
          </a:prstGeom>
          <a:ln w="38100">
            <a:solidFill>
              <a:srgbClr val="3C3C3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1278143" y="4396227"/>
            <a:ext cx="0" cy="634907"/>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7371675" y="3876675"/>
            <a:ext cx="1451376" cy="0"/>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2567472" y="779463"/>
            <a:ext cx="1628" cy="371844"/>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4040372" y="4395750"/>
            <a:ext cx="1402477" cy="669096"/>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6946710" y="779562"/>
            <a:ext cx="4878" cy="1620130"/>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7407679" y="4002683"/>
            <a:ext cx="1457159" cy="1028451"/>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er 97"/>
          <p:cNvGrpSpPr/>
          <p:nvPr/>
        </p:nvGrpSpPr>
        <p:grpSpPr>
          <a:xfrm>
            <a:off x="561405" y="1151307"/>
            <a:ext cx="5704715" cy="792088"/>
            <a:chOff x="561405" y="1151307"/>
            <a:chExt cx="5704715" cy="792088"/>
          </a:xfrm>
        </p:grpSpPr>
        <p:sp>
          <p:nvSpPr>
            <p:cNvPr id="26" name="Rectangle 25"/>
            <p:cNvSpPr/>
            <p:nvPr/>
          </p:nvSpPr>
          <p:spPr>
            <a:xfrm>
              <a:off x="561405" y="1151307"/>
              <a:ext cx="5704715" cy="792088"/>
            </a:xfrm>
            <a:prstGeom prst="rect">
              <a:avLst/>
            </a:prstGeom>
            <a:solidFill>
              <a:srgbClr val="F49D1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600" dirty="0">
                <a:solidFill>
                  <a:schemeClr val="bg1"/>
                </a:solidFill>
                <a:latin typeface="Myriad Pro Light" charset="0"/>
                <a:ea typeface="Myriad Pro Light" charset="0"/>
                <a:cs typeface="Myriad Pro Light" charset="0"/>
              </a:endParaRPr>
            </a:p>
          </p:txBody>
        </p:sp>
        <p:sp>
          <p:nvSpPr>
            <p:cNvPr id="52" name="ZoneTexte 51"/>
            <p:cNvSpPr txBox="1"/>
            <p:nvPr/>
          </p:nvSpPr>
          <p:spPr>
            <a:xfrm>
              <a:off x="594015" y="1254964"/>
              <a:ext cx="1473200" cy="584775"/>
            </a:xfrm>
            <a:prstGeom prst="rect">
              <a:avLst/>
            </a:prstGeom>
            <a:noFill/>
          </p:spPr>
          <p:txBody>
            <a:bodyPr wrap="square" rtlCol="0">
              <a:spAutoFit/>
            </a:bodyPr>
            <a:lstStyle/>
            <a:p>
              <a:pPr algn="ctr">
                <a:defRPr/>
              </a:pPr>
              <a:r>
                <a:rPr lang="fr-FR" sz="1600" dirty="0">
                  <a:solidFill>
                    <a:srgbClr val="3C3C3B"/>
                  </a:solidFill>
                  <a:latin typeface="Myriad Pro Light" charset="0"/>
                  <a:ea typeface="Myriad Pro Light" charset="0"/>
                  <a:cs typeface="Myriad Pro Light" charset="0"/>
                </a:rPr>
                <a:t>Universités,</a:t>
              </a:r>
            </a:p>
            <a:p>
              <a:pPr algn="ctr">
                <a:defRPr/>
              </a:pPr>
              <a:r>
                <a:rPr lang="fr-FR" sz="1600" dirty="0">
                  <a:solidFill>
                    <a:srgbClr val="3C3C3B"/>
                  </a:solidFill>
                  <a:latin typeface="Myriad Pro Light" charset="0"/>
                  <a:ea typeface="Myriad Pro Light" charset="0"/>
                  <a:cs typeface="Myriad Pro Light" charset="0"/>
                </a:rPr>
                <a:t>Ecoles</a:t>
              </a:r>
              <a:r>
                <a:rPr lang="mr-IN" sz="1600" dirty="0">
                  <a:solidFill>
                    <a:srgbClr val="3C3C3B"/>
                  </a:solidFill>
                  <a:latin typeface="Myriad Pro Light" charset="0"/>
                  <a:ea typeface="Myriad Pro Light" charset="0"/>
                  <a:cs typeface="Myriad Pro Light" charset="0"/>
                </a:rPr>
                <a:t>…</a:t>
              </a:r>
              <a:endParaRPr lang="fr-FR" sz="1600" dirty="0">
                <a:solidFill>
                  <a:srgbClr val="3C3C3B"/>
                </a:solidFill>
                <a:latin typeface="Myriad Pro Light" charset="0"/>
                <a:ea typeface="Myriad Pro Light" charset="0"/>
                <a:cs typeface="Myriad Pro Light" charset="0"/>
              </a:endParaRPr>
            </a:p>
          </p:txBody>
        </p:sp>
        <p:sp>
          <p:nvSpPr>
            <p:cNvPr id="53" name="ZoneTexte 52"/>
            <p:cNvSpPr txBox="1"/>
            <p:nvPr/>
          </p:nvSpPr>
          <p:spPr>
            <a:xfrm>
              <a:off x="3530221" y="1245112"/>
              <a:ext cx="2422777" cy="523220"/>
            </a:xfrm>
            <a:prstGeom prst="rect">
              <a:avLst/>
            </a:prstGeom>
            <a:noFill/>
          </p:spPr>
          <p:txBody>
            <a:bodyPr wrap="square" rtlCol="0">
              <a:spAutoFit/>
            </a:bodyPr>
            <a:lstStyle/>
            <a:p>
              <a:pPr algn="ctr">
                <a:defRPr/>
              </a:pPr>
              <a:r>
                <a:rPr lang="fr-FR" sz="1400" dirty="0">
                  <a:solidFill>
                    <a:srgbClr val="3C3C3B"/>
                  </a:solidFill>
                  <a:latin typeface="Myriad Pro Light" charset="0"/>
                  <a:ea typeface="Myriad Pro Light" charset="0"/>
                  <a:cs typeface="Myriad Pro Light" charset="0"/>
                </a:rPr>
                <a:t>Licences professionnelles,</a:t>
              </a:r>
            </a:p>
            <a:p>
              <a:pPr algn="ctr">
                <a:defRPr/>
              </a:pPr>
              <a:r>
                <a:rPr lang="fr-FR" sz="1400" dirty="0">
                  <a:solidFill>
                    <a:srgbClr val="3C3C3B"/>
                  </a:solidFill>
                  <a:latin typeface="Myriad Pro Light" charset="0"/>
                  <a:ea typeface="Myriad Pro Light" charset="0"/>
                  <a:cs typeface="Myriad Pro Light" charset="0"/>
                </a:rPr>
                <a:t>DUT, BTS</a:t>
              </a:r>
              <a:r>
                <a:rPr lang="mr-IN" sz="1400" dirty="0">
                  <a:solidFill>
                    <a:srgbClr val="3C3C3B"/>
                  </a:solidFill>
                  <a:latin typeface="Myriad Pro Light" charset="0"/>
                  <a:ea typeface="Myriad Pro Light" charset="0"/>
                  <a:cs typeface="Myriad Pro Light" charset="0"/>
                </a:rPr>
                <a:t>…</a:t>
              </a:r>
              <a:endParaRPr lang="fr-FR" sz="1400" dirty="0">
                <a:solidFill>
                  <a:srgbClr val="3C3C3B"/>
                </a:solidFill>
                <a:latin typeface="Myriad Pro Light" charset="0"/>
                <a:ea typeface="Myriad Pro Light" charset="0"/>
                <a:cs typeface="Myriad Pro Light" charset="0"/>
              </a:endParaRPr>
            </a:p>
          </p:txBody>
        </p:sp>
      </p:grpSp>
      <p:sp>
        <p:nvSpPr>
          <p:cNvPr id="20" name="Rectangle 19"/>
          <p:cNvSpPr/>
          <p:nvPr/>
        </p:nvSpPr>
        <p:spPr>
          <a:xfrm>
            <a:off x="8816091" y="5011654"/>
            <a:ext cx="2160240" cy="852546"/>
          </a:xfrm>
          <a:prstGeom prst="rect">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1600" b="1" dirty="0">
                <a:solidFill>
                  <a:schemeClr val="tx1"/>
                </a:solidFill>
                <a:latin typeface="Myriad Pro Light" charset="0"/>
                <a:ea typeface="Myriad Pro Light" charset="0"/>
                <a:cs typeface="Myriad Pro Light" charset="0"/>
              </a:rPr>
              <a:t>1ère année CAP</a:t>
            </a:r>
          </a:p>
        </p:txBody>
      </p:sp>
      <p:cxnSp>
        <p:nvCxnSpPr>
          <p:cNvPr id="57" name="Connecteur droit avec flèche 56"/>
          <p:cNvCxnSpPr/>
          <p:nvPr/>
        </p:nvCxnSpPr>
        <p:spPr>
          <a:xfrm flipV="1">
            <a:off x="3436983" y="4396227"/>
            <a:ext cx="0" cy="634907"/>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H="1" flipV="1">
            <a:off x="3437715" y="3184795"/>
            <a:ext cx="6687" cy="34638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V="1">
            <a:off x="3435311" y="1943394"/>
            <a:ext cx="3344" cy="470988"/>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6379898" y="5866307"/>
            <a:ext cx="0" cy="36036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flipV="1">
            <a:off x="6407262" y="4396227"/>
            <a:ext cx="0" cy="634907"/>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06845" y="5014010"/>
            <a:ext cx="2000834" cy="852545"/>
          </a:xfrm>
          <a:prstGeom prst="rect">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600" b="1" dirty="0">
                <a:solidFill>
                  <a:schemeClr val="tx1"/>
                </a:solidFill>
                <a:latin typeface="Myriad Pro Light" charset="0"/>
                <a:ea typeface="Myriad Pro Light" charset="0"/>
                <a:cs typeface="Myriad Pro Light" charset="0"/>
              </a:rPr>
              <a:t>2nde professionnelle</a:t>
            </a:r>
          </a:p>
          <a:p>
            <a:pPr algn="ctr" fontAlgn="auto">
              <a:spcBef>
                <a:spcPts val="0"/>
              </a:spcBef>
              <a:spcAft>
                <a:spcPts val="0"/>
              </a:spcAft>
              <a:defRPr/>
            </a:pPr>
            <a:r>
              <a:rPr lang="fr-FR" sz="1400" i="1" dirty="0">
                <a:solidFill>
                  <a:schemeClr val="tx1"/>
                </a:solidFill>
                <a:latin typeface="Myriad Pro Light" charset="0"/>
                <a:ea typeface="Myriad Pro Light" charset="0"/>
                <a:cs typeface="Myriad Pro Light" charset="0"/>
              </a:rPr>
              <a:t>Familles de métiers ou spécialités</a:t>
            </a:r>
          </a:p>
        </p:txBody>
      </p:sp>
      <p:cxnSp>
        <p:nvCxnSpPr>
          <p:cNvPr id="66" name="Connecteur droit avec flèche 65"/>
          <p:cNvCxnSpPr/>
          <p:nvPr/>
        </p:nvCxnSpPr>
        <p:spPr>
          <a:xfrm flipH="1" flipV="1">
            <a:off x="6398836" y="3180092"/>
            <a:ext cx="6687" cy="34638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9889861" y="787674"/>
            <a:ext cx="12700" cy="2770771"/>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4239309" y="3965565"/>
            <a:ext cx="1081087" cy="0"/>
          </a:xfrm>
          <a:prstGeom prst="straightConnector1">
            <a:avLst/>
          </a:prstGeom>
          <a:ln w="38100">
            <a:solidFill>
              <a:srgbClr val="3C3C3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V="1">
            <a:off x="9896211" y="5866307"/>
            <a:ext cx="0" cy="360362"/>
          </a:xfrm>
          <a:prstGeom prst="straightConnector1">
            <a:avLst/>
          </a:prstGeom>
          <a:ln w="38100">
            <a:solidFill>
              <a:srgbClr val="3C3C3B"/>
            </a:solidFill>
            <a:tailEnd type="arrow"/>
          </a:ln>
        </p:spPr>
        <p:style>
          <a:lnRef idx="1">
            <a:schemeClr val="accent1"/>
          </a:lnRef>
          <a:fillRef idx="0">
            <a:schemeClr val="accent1"/>
          </a:fillRef>
          <a:effectRef idx="0">
            <a:schemeClr val="accent1"/>
          </a:effectRef>
          <a:fontRef idx="minor">
            <a:schemeClr val="tx1"/>
          </a:fontRef>
        </p:style>
      </p:cxnSp>
      <p:grpSp>
        <p:nvGrpSpPr>
          <p:cNvPr id="96" name="Grouper 95"/>
          <p:cNvGrpSpPr/>
          <p:nvPr/>
        </p:nvGrpSpPr>
        <p:grpSpPr>
          <a:xfrm>
            <a:off x="566821" y="2133117"/>
            <a:ext cx="1696170" cy="1060305"/>
            <a:chOff x="566821" y="2133117"/>
            <a:chExt cx="1696170" cy="1060305"/>
          </a:xfrm>
        </p:grpSpPr>
        <p:sp>
          <p:nvSpPr>
            <p:cNvPr id="10" name="Rectangle 9"/>
            <p:cNvSpPr/>
            <p:nvPr/>
          </p:nvSpPr>
          <p:spPr>
            <a:xfrm>
              <a:off x="566821" y="2401334"/>
              <a:ext cx="1429330" cy="792088"/>
            </a:xfrm>
            <a:prstGeom prst="rect">
              <a:avLst/>
            </a:prstGeom>
            <a:solidFill>
              <a:srgbClr val="3C3C3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1600" dirty="0">
                  <a:solidFill>
                    <a:schemeClr val="bg1"/>
                  </a:solidFill>
                  <a:latin typeface="Myriad Pro Light" charset="0"/>
                  <a:ea typeface="Myriad Pro Light" charset="0"/>
                  <a:cs typeface="Myriad Pro Light" charset="0"/>
                </a:rPr>
                <a:t>Terminale</a:t>
              </a:r>
            </a:p>
            <a:p>
              <a:pPr algn="ctr" fontAlgn="auto">
                <a:spcBef>
                  <a:spcPts val="0"/>
                </a:spcBef>
                <a:spcAft>
                  <a:spcPts val="0"/>
                </a:spcAft>
                <a:defRPr/>
              </a:pPr>
              <a:r>
                <a:rPr lang="fr-FR" sz="1600" dirty="0">
                  <a:solidFill>
                    <a:schemeClr val="bg1"/>
                  </a:solidFill>
                  <a:latin typeface="Myriad Pro Light" charset="0"/>
                  <a:ea typeface="Myriad Pro Light" charset="0"/>
                  <a:cs typeface="Myriad Pro Light" charset="0"/>
                </a:rPr>
                <a:t>générale</a:t>
              </a:r>
            </a:p>
          </p:txBody>
        </p:sp>
        <p:grpSp>
          <p:nvGrpSpPr>
            <p:cNvPr id="80" name="Grouper 79"/>
            <p:cNvGrpSpPr/>
            <p:nvPr/>
          </p:nvGrpSpPr>
          <p:grpSpPr>
            <a:xfrm>
              <a:off x="1725684" y="2133117"/>
              <a:ext cx="537307" cy="537307"/>
              <a:chOff x="1722509" y="2148992"/>
              <a:chExt cx="537307" cy="537307"/>
            </a:xfrm>
          </p:grpSpPr>
          <p:sp>
            <p:nvSpPr>
              <p:cNvPr id="79" name="Ellipse 78"/>
              <p:cNvSpPr/>
              <p:nvPr/>
            </p:nvSpPr>
            <p:spPr>
              <a:xfrm>
                <a:off x="1722509" y="2148992"/>
                <a:ext cx="537307" cy="537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8" name="Image 77" descr="diplome.gif"/>
              <p:cNvPicPr>
                <a:picLocks noChangeAspect="1"/>
              </p:cNvPicPr>
              <p:nvPr/>
            </p:nvPicPr>
            <p:blipFill>
              <a:blip r:embed="rId3" cstate="print"/>
              <a:srcRect/>
              <a:stretch>
                <a:fillRect/>
              </a:stretch>
            </p:blipFill>
            <p:spPr bwMode="auto">
              <a:xfrm>
                <a:off x="1820425" y="2244775"/>
                <a:ext cx="342223" cy="339725"/>
              </a:xfrm>
              <a:prstGeom prst="rect">
                <a:avLst/>
              </a:prstGeom>
              <a:noFill/>
              <a:ln w="9525">
                <a:noFill/>
                <a:miter lim="800000"/>
                <a:headEnd/>
                <a:tailEnd/>
              </a:ln>
            </p:spPr>
          </p:pic>
        </p:grpSp>
      </p:grpSp>
      <p:grpSp>
        <p:nvGrpSpPr>
          <p:cNvPr id="97" name="Grouper 96"/>
          <p:cNvGrpSpPr/>
          <p:nvPr/>
        </p:nvGrpSpPr>
        <p:grpSpPr>
          <a:xfrm>
            <a:off x="2731808" y="2129966"/>
            <a:ext cx="1689516" cy="1063456"/>
            <a:chOff x="2731808" y="2129966"/>
            <a:chExt cx="1689516" cy="1063456"/>
          </a:xfrm>
        </p:grpSpPr>
        <p:sp>
          <p:nvSpPr>
            <p:cNvPr id="25" name="Rectangle 24"/>
            <p:cNvSpPr/>
            <p:nvPr/>
          </p:nvSpPr>
          <p:spPr>
            <a:xfrm>
              <a:off x="2731808" y="2401334"/>
              <a:ext cx="1418500" cy="792088"/>
            </a:xfrm>
            <a:prstGeom prst="rect">
              <a:avLst/>
            </a:prstGeom>
            <a:solidFill>
              <a:srgbClr val="3C3C3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400" dirty="0">
                  <a:solidFill>
                    <a:schemeClr val="bg1"/>
                  </a:solidFill>
                  <a:latin typeface="Myriad Pro Light" charset="0"/>
                  <a:ea typeface="Myriad Pro Light" charset="0"/>
                  <a:cs typeface="Myriad Pro Light" charset="0"/>
                </a:rPr>
                <a:t>Terminale</a:t>
              </a:r>
            </a:p>
            <a:p>
              <a:pPr algn="ctr">
                <a:defRPr/>
              </a:pPr>
              <a:r>
                <a:rPr lang="fr-FR" sz="1400" dirty="0">
                  <a:solidFill>
                    <a:schemeClr val="bg1"/>
                  </a:solidFill>
                  <a:latin typeface="Myriad Pro Light" charset="0"/>
                  <a:ea typeface="Myriad Pro Light" charset="0"/>
                  <a:cs typeface="Myriad Pro Light" charset="0"/>
                </a:rPr>
                <a:t>technologique</a:t>
              </a:r>
            </a:p>
          </p:txBody>
        </p:sp>
        <p:grpSp>
          <p:nvGrpSpPr>
            <p:cNvPr id="81" name="Grouper 80"/>
            <p:cNvGrpSpPr/>
            <p:nvPr/>
          </p:nvGrpSpPr>
          <p:grpSpPr>
            <a:xfrm>
              <a:off x="3884017" y="2129966"/>
              <a:ext cx="537307" cy="537307"/>
              <a:chOff x="1722509" y="2148992"/>
              <a:chExt cx="537307" cy="537307"/>
            </a:xfrm>
          </p:grpSpPr>
          <p:sp>
            <p:nvSpPr>
              <p:cNvPr id="82" name="Ellipse 81"/>
              <p:cNvSpPr/>
              <p:nvPr/>
            </p:nvSpPr>
            <p:spPr>
              <a:xfrm>
                <a:off x="1722509" y="2148992"/>
                <a:ext cx="537307" cy="537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3" name="Image 82" descr="diplome.gif"/>
              <p:cNvPicPr>
                <a:picLocks noChangeAspect="1"/>
              </p:cNvPicPr>
              <p:nvPr/>
            </p:nvPicPr>
            <p:blipFill>
              <a:blip r:embed="rId3" cstate="print"/>
              <a:srcRect/>
              <a:stretch>
                <a:fillRect/>
              </a:stretch>
            </p:blipFill>
            <p:spPr bwMode="auto">
              <a:xfrm>
                <a:off x="1820425" y="2244775"/>
                <a:ext cx="342223" cy="339725"/>
              </a:xfrm>
              <a:prstGeom prst="rect">
                <a:avLst/>
              </a:prstGeom>
              <a:noFill/>
              <a:ln w="9525">
                <a:noFill/>
                <a:miter lim="800000"/>
                <a:headEnd/>
                <a:tailEnd/>
              </a:ln>
            </p:spPr>
          </p:pic>
        </p:grpSp>
      </p:grpSp>
      <p:grpSp>
        <p:nvGrpSpPr>
          <p:cNvPr id="100" name="Grouper 99"/>
          <p:cNvGrpSpPr/>
          <p:nvPr/>
        </p:nvGrpSpPr>
        <p:grpSpPr>
          <a:xfrm>
            <a:off x="5442849" y="2134355"/>
            <a:ext cx="2199900" cy="1060709"/>
            <a:chOff x="5442849" y="2134355"/>
            <a:chExt cx="2199900" cy="1060709"/>
          </a:xfrm>
        </p:grpSpPr>
        <p:sp>
          <p:nvSpPr>
            <p:cNvPr id="24" name="Rectangle 23"/>
            <p:cNvSpPr/>
            <p:nvPr/>
          </p:nvSpPr>
          <p:spPr>
            <a:xfrm>
              <a:off x="5442849" y="2399692"/>
              <a:ext cx="1928826" cy="795372"/>
            </a:xfrm>
            <a:prstGeom prst="rect">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1600" b="1" dirty="0">
                  <a:solidFill>
                    <a:schemeClr val="tx1"/>
                  </a:solidFill>
                  <a:latin typeface="Myriad Pro Light" charset="0"/>
                  <a:ea typeface="Myriad Pro Light" charset="0"/>
                  <a:cs typeface="Myriad Pro Light" charset="0"/>
                </a:rPr>
                <a:t>Terminale professionnelle</a:t>
              </a:r>
            </a:p>
          </p:txBody>
        </p:sp>
        <p:grpSp>
          <p:nvGrpSpPr>
            <p:cNvPr id="84" name="Grouper 83"/>
            <p:cNvGrpSpPr/>
            <p:nvPr/>
          </p:nvGrpSpPr>
          <p:grpSpPr>
            <a:xfrm>
              <a:off x="7105442" y="2134355"/>
              <a:ext cx="537307" cy="537307"/>
              <a:chOff x="1722509" y="2148992"/>
              <a:chExt cx="537307" cy="537307"/>
            </a:xfrm>
          </p:grpSpPr>
          <p:sp>
            <p:nvSpPr>
              <p:cNvPr id="85" name="Ellipse 84"/>
              <p:cNvSpPr/>
              <p:nvPr/>
            </p:nvSpPr>
            <p:spPr>
              <a:xfrm>
                <a:off x="1722509" y="2148992"/>
                <a:ext cx="537307" cy="537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6" name="Image 85" descr="diplome.gif"/>
              <p:cNvPicPr>
                <a:picLocks noChangeAspect="1"/>
              </p:cNvPicPr>
              <p:nvPr/>
            </p:nvPicPr>
            <p:blipFill>
              <a:blip r:embed="rId3" cstate="print"/>
              <a:srcRect/>
              <a:stretch>
                <a:fillRect/>
              </a:stretch>
            </p:blipFill>
            <p:spPr bwMode="auto">
              <a:xfrm>
                <a:off x="1820425" y="2244775"/>
                <a:ext cx="342223" cy="339725"/>
              </a:xfrm>
              <a:prstGeom prst="rect">
                <a:avLst/>
              </a:prstGeom>
              <a:noFill/>
              <a:ln w="9525">
                <a:noFill/>
                <a:miter lim="800000"/>
                <a:headEnd/>
                <a:tailEnd/>
              </a:ln>
            </p:spPr>
          </p:pic>
        </p:grpSp>
      </p:grpSp>
      <p:grpSp>
        <p:nvGrpSpPr>
          <p:cNvPr id="99" name="Grouper 98"/>
          <p:cNvGrpSpPr/>
          <p:nvPr/>
        </p:nvGrpSpPr>
        <p:grpSpPr>
          <a:xfrm>
            <a:off x="5442849" y="3268514"/>
            <a:ext cx="2197835" cy="1129577"/>
            <a:chOff x="5442849" y="3268514"/>
            <a:chExt cx="2197835" cy="1129577"/>
          </a:xfrm>
          <a:solidFill>
            <a:srgbClr val="92D050"/>
          </a:solidFill>
        </p:grpSpPr>
        <p:sp>
          <p:nvSpPr>
            <p:cNvPr id="23" name="Rectangle 22"/>
            <p:cNvSpPr/>
            <p:nvPr/>
          </p:nvSpPr>
          <p:spPr>
            <a:xfrm>
              <a:off x="5442849" y="3533040"/>
              <a:ext cx="1928826" cy="865051"/>
            </a:xfrm>
            <a:prstGeom prst="rect">
              <a:avLst/>
            </a:prstGeom>
            <a:grp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600" b="1" dirty="0">
                  <a:solidFill>
                    <a:schemeClr val="tx1"/>
                  </a:solidFill>
                  <a:latin typeface="Myriad Pro Light" charset="0"/>
                  <a:ea typeface="Myriad Pro Light" charset="0"/>
                  <a:cs typeface="Myriad Pro Light" charset="0"/>
                </a:rPr>
                <a:t>1ère professionnelle</a:t>
              </a:r>
            </a:p>
          </p:txBody>
        </p:sp>
        <p:grpSp>
          <p:nvGrpSpPr>
            <p:cNvPr id="87" name="Grouper 86"/>
            <p:cNvGrpSpPr/>
            <p:nvPr/>
          </p:nvGrpSpPr>
          <p:grpSpPr>
            <a:xfrm>
              <a:off x="7103377" y="3268514"/>
              <a:ext cx="537307" cy="537307"/>
              <a:chOff x="1722509" y="2148992"/>
              <a:chExt cx="537307" cy="537307"/>
            </a:xfrm>
            <a:grpFill/>
          </p:grpSpPr>
          <p:sp>
            <p:nvSpPr>
              <p:cNvPr id="88" name="Ellipse 87"/>
              <p:cNvSpPr/>
              <p:nvPr/>
            </p:nvSpPr>
            <p:spPr>
              <a:xfrm>
                <a:off x="1722509" y="2148992"/>
                <a:ext cx="537307" cy="537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9" name="Image 88" descr="diplome.gif"/>
              <p:cNvPicPr>
                <a:picLocks noChangeAspect="1"/>
              </p:cNvPicPr>
              <p:nvPr/>
            </p:nvPicPr>
            <p:blipFill>
              <a:blip r:embed="rId3" cstate="print"/>
              <a:srcRect/>
              <a:stretch>
                <a:fillRect/>
              </a:stretch>
            </p:blipFill>
            <p:spPr bwMode="auto">
              <a:xfrm>
                <a:off x="1820425" y="2244775"/>
                <a:ext cx="342223" cy="339725"/>
              </a:xfrm>
              <a:prstGeom prst="rect">
                <a:avLst/>
              </a:prstGeom>
              <a:grpFill/>
              <a:ln w="9525">
                <a:noFill/>
                <a:miter lim="800000"/>
                <a:headEnd/>
                <a:tailEnd/>
              </a:ln>
            </p:spPr>
          </p:pic>
        </p:grpSp>
      </p:grpSp>
      <p:grpSp>
        <p:nvGrpSpPr>
          <p:cNvPr id="101" name="Grouper 100"/>
          <p:cNvGrpSpPr/>
          <p:nvPr/>
        </p:nvGrpSpPr>
        <p:grpSpPr>
          <a:xfrm>
            <a:off x="8816091" y="3263837"/>
            <a:ext cx="2431393" cy="1131913"/>
            <a:chOff x="8816091" y="3263837"/>
            <a:chExt cx="2431393" cy="1131913"/>
          </a:xfrm>
          <a:solidFill>
            <a:srgbClr val="FFC000"/>
          </a:solidFill>
        </p:grpSpPr>
        <p:sp>
          <p:nvSpPr>
            <p:cNvPr id="28" name="Rectangle 27"/>
            <p:cNvSpPr/>
            <p:nvPr/>
          </p:nvSpPr>
          <p:spPr>
            <a:xfrm>
              <a:off x="8816091" y="3531177"/>
              <a:ext cx="2160240" cy="864573"/>
            </a:xfrm>
            <a:prstGeom prst="rect">
              <a:avLst/>
            </a:prstGeom>
            <a:grp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sz="1600" b="1" dirty="0">
                  <a:solidFill>
                    <a:schemeClr val="tx1"/>
                  </a:solidFill>
                  <a:latin typeface="Myriad Pro Light" charset="0"/>
                  <a:ea typeface="Myriad Pro Light" charset="0"/>
                  <a:cs typeface="Myriad Pro Light" charset="0"/>
                </a:rPr>
                <a:t>2ème année CAP</a:t>
              </a:r>
            </a:p>
          </p:txBody>
        </p:sp>
        <p:grpSp>
          <p:nvGrpSpPr>
            <p:cNvPr id="93" name="Grouper 92"/>
            <p:cNvGrpSpPr/>
            <p:nvPr/>
          </p:nvGrpSpPr>
          <p:grpSpPr>
            <a:xfrm>
              <a:off x="10710177" y="3263837"/>
              <a:ext cx="537307" cy="537307"/>
              <a:chOff x="1722509" y="2148992"/>
              <a:chExt cx="537307" cy="537307"/>
            </a:xfrm>
            <a:grpFill/>
          </p:grpSpPr>
          <p:sp>
            <p:nvSpPr>
              <p:cNvPr id="94" name="Ellipse 93"/>
              <p:cNvSpPr/>
              <p:nvPr/>
            </p:nvSpPr>
            <p:spPr>
              <a:xfrm>
                <a:off x="1722509" y="2148992"/>
                <a:ext cx="537307" cy="537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Image 94" descr="diplome.gif"/>
              <p:cNvPicPr>
                <a:picLocks noChangeAspect="1"/>
              </p:cNvPicPr>
              <p:nvPr/>
            </p:nvPicPr>
            <p:blipFill>
              <a:blip r:embed="rId3" cstate="print"/>
              <a:srcRect/>
              <a:stretch>
                <a:fillRect/>
              </a:stretch>
            </p:blipFill>
            <p:spPr bwMode="auto">
              <a:xfrm>
                <a:off x="1820425" y="2244775"/>
                <a:ext cx="342223" cy="339725"/>
              </a:xfrm>
              <a:prstGeom prst="rect">
                <a:avLst/>
              </a:prstGeom>
              <a:grpFill/>
              <a:ln w="9525">
                <a:noFill/>
                <a:miter lim="800000"/>
                <a:headEnd/>
                <a:tailEnd/>
              </a:ln>
            </p:spPr>
          </p:pic>
        </p:grpSp>
      </p:grpSp>
    </p:spTree>
    <p:extLst>
      <p:ext uri="{BB962C8B-B14F-4D97-AF65-F5344CB8AC3E}">
        <p14:creationId xmlns:p14="http://schemas.microsoft.com/office/powerpoint/2010/main" val="2527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p:cTn id="61" dur="500" fill="hold"/>
                                        <p:tgtEl>
                                          <p:spTgt spid="98"/>
                                        </p:tgtEl>
                                        <p:attrNameLst>
                                          <p:attrName>ppt_w</p:attrName>
                                        </p:attrNameLst>
                                      </p:cBhvr>
                                      <p:tavLst>
                                        <p:tav tm="0">
                                          <p:val>
                                            <p:fltVal val="0"/>
                                          </p:val>
                                        </p:tav>
                                        <p:tav tm="100000">
                                          <p:val>
                                            <p:strVal val="#ppt_w"/>
                                          </p:val>
                                        </p:tav>
                                      </p:tavLst>
                                    </p:anim>
                                    <p:anim calcmode="lin" valueType="num">
                                      <p:cBhvr>
                                        <p:cTn id="62" dur="500" fill="hold"/>
                                        <p:tgtEl>
                                          <p:spTgt spid="98"/>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500" fill="hold"/>
                                        <p:tgtEl>
                                          <p:spTgt spid="99"/>
                                        </p:tgtEl>
                                        <p:attrNameLst>
                                          <p:attrName>ppt_w</p:attrName>
                                        </p:attrNameLst>
                                      </p:cBhvr>
                                      <p:tavLst>
                                        <p:tav tm="0">
                                          <p:val>
                                            <p:fltVal val="0"/>
                                          </p:val>
                                        </p:tav>
                                        <p:tav tm="100000">
                                          <p:val>
                                            <p:strVal val="#ppt_w"/>
                                          </p:val>
                                        </p:tav>
                                      </p:tavLst>
                                    </p:anim>
                                    <p:anim calcmode="lin" valueType="num">
                                      <p:cBhvr>
                                        <p:cTn id="96" dur="500" fill="hold"/>
                                        <p:tgtEl>
                                          <p:spTgt spid="99"/>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nodeType="clickEffect">
                                  <p:stCondLst>
                                    <p:cond delay="0"/>
                                  </p:stCondLst>
                                  <p:childTnLst>
                                    <p:set>
                                      <p:cBhvr>
                                        <p:cTn id="112" dur="1" fill="hold">
                                          <p:stCondLst>
                                            <p:cond delay="0"/>
                                          </p:stCondLst>
                                        </p:cTn>
                                        <p:tgtEl>
                                          <p:spTgt spid="100"/>
                                        </p:tgtEl>
                                        <p:attrNameLst>
                                          <p:attrName>style.visibility</p:attrName>
                                        </p:attrNameLst>
                                      </p:cBhvr>
                                      <p:to>
                                        <p:strVal val="visible"/>
                                      </p:to>
                                    </p:set>
                                    <p:anim calcmode="lin" valueType="num">
                                      <p:cBhvr>
                                        <p:cTn id="113" dur="500" fill="hold"/>
                                        <p:tgtEl>
                                          <p:spTgt spid="100"/>
                                        </p:tgtEl>
                                        <p:attrNameLst>
                                          <p:attrName>ppt_w</p:attrName>
                                        </p:attrNameLst>
                                      </p:cBhvr>
                                      <p:tavLst>
                                        <p:tav tm="0">
                                          <p:val>
                                            <p:fltVal val="0"/>
                                          </p:val>
                                        </p:tav>
                                        <p:tav tm="100000">
                                          <p:val>
                                            <p:strVal val="#ppt_w"/>
                                          </p:val>
                                        </p:tav>
                                      </p:tavLst>
                                    </p:anim>
                                    <p:anim calcmode="lin" valueType="num">
                                      <p:cBhvr>
                                        <p:cTn id="114"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20"/>
                                        </p:tgtEl>
                                        <p:attrNameLst>
                                          <p:attrName>style.visibility</p:attrName>
                                        </p:attrNameLst>
                                      </p:cBhvr>
                                      <p:to>
                                        <p:strVal val="visible"/>
                                      </p:to>
                                    </p:set>
                                    <p:anim calcmode="lin" valueType="num">
                                      <p:cBhvr>
                                        <p:cTn id="131" dur="500" fill="hold"/>
                                        <p:tgtEl>
                                          <p:spTgt spid="20"/>
                                        </p:tgtEl>
                                        <p:attrNameLst>
                                          <p:attrName>ppt_w</p:attrName>
                                        </p:attrNameLst>
                                      </p:cBhvr>
                                      <p:tavLst>
                                        <p:tav tm="0">
                                          <p:val>
                                            <p:fltVal val="0"/>
                                          </p:val>
                                        </p:tav>
                                        <p:tav tm="100000">
                                          <p:val>
                                            <p:strVal val="#ppt_w"/>
                                          </p:val>
                                        </p:tav>
                                      </p:tavLst>
                                    </p:anim>
                                    <p:anim calcmode="lin" valueType="num">
                                      <p:cBhvr>
                                        <p:cTn id="13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nodeType="clickEffect">
                                  <p:stCondLst>
                                    <p:cond delay="0"/>
                                  </p:stCondLst>
                                  <p:childTnLst>
                                    <p:set>
                                      <p:cBhvr>
                                        <p:cTn id="140" dur="1" fill="hold">
                                          <p:stCondLst>
                                            <p:cond delay="0"/>
                                          </p:stCondLst>
                                        </p:cTn>
                                        <p:tgtEl>
                                          <p:spTgt spid="101"/>
                                        </p:tgtEl>
                                        <p:attrNameLst>
                                          <p:attrName>style.visibility</p:attrName>
                                        </p:attrNameLst>
                                      </p:cBhvr>
                                      <p:to>
                                        <p:strVal val="visible"/>
                                      </p:to>
                                    </p:set>
                                    <p:anim calcmode="lin" valueType="num">
                                      <p:cBhvr>
                                        <p:cTn id="141" dur="500" fill="hold"/>
                                        <p:tgtEl>
                                          <p:spTgt spid="101"/>
                                        </p:tgtEl>
                                        <p:attrNameLst>
                                          <p:attrName>ppt_w</p:attrName>
                                        </p:attrNameLst>
                                      </p:cBhvr>
                                      <p:tavLst>
                                        <p:tav tm="0">
                                          <p:val>
                                            <p:fltVal val="0"/>
                                          </p:val>
                                        </p:tav>
                                        <p:tav tm="100000">
                                          <p:val>
                                            <p:strVal val="#ppt_w"/>
                                          </p:val>
                                        </p:tav>
                                      </p:tavLst>
                                    </p:anim>
                                    <p:anim calcmode="lin" valueType="num">
                                      <p:cBhvr>
                                        <p:cTn id="142" dur="500" fill="hold"/>
                                        <p:tgtEl>
                                          <p:spTgt spid="101"/>
                                        </p:tgtEl>
                                        <p:attrNameLst>
                                          <p:attrName>ppt_h</p:attrName>
                                        </p:attrNameLst>
                                      </p:cBhvr>
                                      <p:tavLst>
                                        <p:tav tm="0">
                                          <p:val>
                                            <p:fltVal val="0"/>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4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17" grpId="0" animBg="1"/>
      <p:bldP spid="27" grpId="0" animBg="1"/>
      <p:bldP spid="20"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DI 6 prof conseils élèves.jpg"/>
          <p:cNvPicPr>
            <a:picLocks noChangeAspect="1"/>
          </p:cNvPicPr>
          <p:nvPr/>
        </p:nvPicPr>
        <p:blipFill>
          <a:blip r:embed="rId2" cstate="print">
            <a:grayscl/>
            <a:alphaModFix amt="35000"/>
          </a:blip>
          <a:srcRect/>
          <a:stretch>
            <a:fillRect/>
          </a:stretch>
        </p:blipFill>
        <p:spPr bwMode="auto">
          <a:xfrm>
            <a:off x="-24808" y="-289367"/>
            <a:ext cx="12228359" cy="8150046"/>
          </a:xfrm>
          <a:prstGeom prst="rect">
            <a:avLst/>
          </a:prstGeom>
          <a:noFill/>
          <a:ln w="9525">
            <a:noFill/>
            <a:miter lim="800000"/>
            <a:headEnd/>
            <a:tailEnd/>
          </a:ln>
        </p:spPr>
      </p:pic>
      <p:sp>
        <p:nvSpPr>
          <p:cNvPr id="5" name="Rectangle 4"/>
          <p:cNvSpPr/>
          <p:nvPr/>
        </p:nvSpPr>
        <p:spPr>
          <a:xfrm>
            <a:off x="1253613" y="20682"/>
            <a:ext cx="9748684" cy="5967164"/>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253613" y="2553093"/>
            <a:ext cx="9684774" cy="3293209"/>
          </a:xfrm>
          <a:prstGeom prst="rect">
            <a:avLst/>
          </a:prstGeom>
          <a:noFill/>
        </p:spPr>
        <p:txBody>
          <a:bodyPr wrap="square" rtlCol="0">
            <a:spAutoFit/>
          </a:bodyPr>
          <a:lstStyle/>
          <a:p>
            <a:pPr algn="ctr"/>
            <a:r>
              <a:rPr lang="fr-FR" sz="2400" dirty="0">
                <a:solidFill>
                  <a:srgbClr val="3C3C3B"/>
                </a:solidFill>
                <a:latin typeface="Myriad Pro" charset="0"/>
                <a:ea typeface="Myriad Pro" charset="0"/>
                <a:cs typeface="Myriad Pro" charset="0"/>
              </a:rPr>
              <a:t>Un accompagnement personnalisé et une aide à l’orientation </a:t>
            </a:r>
          </a:p>
          <a:p>
            <a:pPr algn="ctr"/>
            <a:endParaRPr lang="fr-FR" sz="600" dirty="0">
              <a:solidFill>
                <a:srgbClr val="3C3C3B"/>
              </a:solidFill>
              <a:latin typeface="Myriad Pro" charset="0"/>
              <a:ea typeface="Myriad Pro" charset="0"/>
              <a:cs typeface="Myriad Pro" charset="0"/>
            </a:endParaRPr>
          </a:p>
          <a:p>
            <a:pPr marL="285750" indent="-285750">
              <a:buFont typeface="Arial" charset="0"/>
              <a:buChar char="•"/>
            </a:pPr>
            <a:r>
              <a:rPr lang="fr-FR" sz="2200" dirty="0">
                <a:solidFill>
                  <a:srgbClr val="3C3C3B"/>
                </a:solidFill>
                <a:latin typeface="Myriad Pro Light" charset="0"/>
                <a:ea typeface="Myriad Pro Light" charset="0"/>
                <a:cs typeface="Myriad Pro Light" charset="0"/>
              </a:rPr>
              <a:t>Fondé sur des projets d’équipe,</a:t>
            </a:r>
          </a:p>
          <a:p>
            <a:pPr marL="285750" indent="-285750">
              <a:buFont typeface="Arial" charset="0"/>
              <a:buChar char="•"/>
            </a:pPr>
            <a:r>
              <a:rPr lang="fr-FR" sz="2200" dirty="0">
                <a:solidFill>
                  <a:srgbClr val="3C3C3B"/>
                </a:solidFill>
                <a:latin typeface="Myriad Pro Light" charset="0"/>
                <a:ea typeface="Myriad Pro Light" charset="0"/>
                <a:cs typeface="Myriad Pro Light" charset="0"/>
              </a:rPr>
              <a:t>En lien avec les besoins des élèves,</a:t>
            </a:r>
          </a:p>
          <a:p>
            <a:pPr marL="285750" indent="-285750">
              <a:buFont typeface="Arial" charset="0"/>
              <a:buChar char="•"/>
            </a:pPr>
            <a:r>
              <a:rPr lang="fr-FR" sz="2200" dirty="0">
                <a:solidFill>
                  <a:srgbClr val="3C3C3B"/>
                </a:solidFill>
                <a:latin typeface="Myriad Pro Light" charset="0"/>
                <a:ea typeface="Myriad Pro Light" charset="0"/>
                <a:cs typeface="Myriad Pro Light" charset="0"/>
              </a:rPr>
              <a:t>Associant les diverses disciplines.</a:t>
            </a:r>
          </a:p>
          <a:p>
            <a:pPr marL="285750" indent="-285750">
              <a:buFont typeface="Arial" charset="0"/>
              <a:buChar char="•"/>
            </a:pPr>
            <a:r>
              <a:rPr lang="fr-FR" sz="2200" dirty="0">
                <a:solidFill>
                  <a:srgbClr val="3C3C3B"/>
                </a:solidFill>
                <a:latin typeface="Myriad Pro Light" charset="0"/>
                <a:ea typeface="Myriad Pro Light" charset="0"/>
                <a:cs typeface="Myriad Pro Light" charset="0"/>
              </a:rPr>
              <a:t>Aide à l’orientation</a:t>
            </a:r>
          </a:p>
          <a:p>
            <a:pPr marL="285750" indent="-285750">
              <a:buFont typeface="Arial" charset="0"/>
              <a:buChar char="•"/>
            </a:pPr>
            <a:endParaRPr lang="fr-FR" sz="2200" dirty="0">
              <a:solidFill>
                <a:srgbClr val="3C3C3B"/>
              </a:solidFill>
              <a:latin typeface="Myriad Pro Light" charset="0"/>
              <a:ea typeface="Myriad Pro Light" charset="0"/>
              <a:cs typeface="Myriad Pro Light" charset="0"/>
            </a:endParaRPr>
          </a:p>
          <a:p>
            <a:pPr marL="285750" indent="-285750">
              <a:buFont typeface="Arial" charset="0"/>
              <a:buChar char="•"/>
            </a:pPr>
            <a:endParaRPr lang="fr-FR" sz="2200" dirty="0">
              <a:solidFill>
                <a:srgbClr val="3C3C3B"/>
              </a:solidFill>
              <a:latin typeface="Myriad Pro Light" charset="0"/>
              <a:ea typeface="Myriad Pro Light" charset="0"/>
              <a:cs typeface="Myriad Pro Light" charset="0"/>
            </a:endParaRPr>
          </a:p>
          <a:p>
            <a:pPr algn="ctr"/>
            <a:r>
              <a:rPr lang="fr-FR" sz="2400" dirty="0">
                <a:solidFill>
                  <a:srgbClr val="3C3C3B"/>
                </a:solidFill>
                <a:latin typeface="Myriad Pro Light" charset="0"/>
                <a:ea typeface="Myriad Pro Light" charset="0"/>
                <a:cs typeface="Myriad Pro Light" charset="0"/>
              </a:rPr>
              <a:t>C’est une voie de réussite si elle est bien préparée, anticipée et assumée.</a:t>
            </a:r>
          </a:p>
          <a:p>
            <a:pPr marL="285750" indent="-285750">
              <a:buFont typeface="Arial" charset="0"/>
              <a:buChar char="•"/>
            </a:pPr>
            <a:endParaRPr lang="fr-FR" sz="2200" dirty="0">
              <a:solidFill>
                <a:srgbClr val="3C3C3B"/>
              </a:solidFill>
              <a:latin typeface="Myriad Pro Light" charset="0"/>
              <a:ea typeface="Myriad Pro Light" charset="0"/>
              <a:cs typeface="Myriad Pro Light" charset="0"/>
            </a:endParaRPr>
          </a:p>
        </p:txBody>
      </p:sp>
      <p:sp>
        <p:nvSpPr>
          <p:cNvPr id="6" name="ZoneTexte 5"/>
          <p:cNvSpPr txBox="1"/>
          <p:nvPr/>
        </p:nvSpPr>
        <p:spPr>
          <a:xfrm>
            <a:off x="1285567" y="20681"/>
            <a:ext cx="9684774" cy="2677656"/>
          </a:xfrm>
          <a:prstGeom prst="rect">
            <a:avLst/>
          </a:prstGeom>
          <a:noFill/>
        </p:spPr>
        <p:txBody>
          <a:bodyPr wrap="square" rtlCol="0">
            <a:spAutoFit/>
          </a:bodyPr>
          <a:lstStyle/>
          <a:p>
            <a:pPr algn="ctr"/>
            <a:endParaRPr lang="fr-FR" sz="2800" dirty="0">
              <a:solidFill>
                <a:srgbClr val="3C3C3B"/>
              </a:solidFill>
              <a:latin typeface="Myriad Pro" charset="0"/>
              <a:ea typeface="Myriad Pro" charset="0"/>
              <a:cs typeface="Myriad Pro" charset="0"/>
            </a:endParaRPr>
          </a:p>
          <a:p>
            <a:pPr algn="ctr"/>
            <a:r>
              <a:rPr lang="fr-FR" sz="2800" dirty="0">
                <a:solidFill>
                  <a:srgbClr val="3C3C3B"/>
                </a:solidFill>
                <a:latin typeface="Myriad Pro" charset="0"/>
                <a:ea typeface="Myriad Pro" charset="0"/>
                <a:cs typeface="Myriad Pro" charset="0"/>
              </a:rPr>
              <a:t>QUELLE QUE SOIT LA VOIE CHOISIE :</a:t>
            </a:r>
          </a:p>
          <a:p>
            <a:pPr algn="ctr"/>
            <a:endParaRPr lang="fr-FR" sz="2800" dirty="0">
              <a:solidFill>
                <a:srgbClr val="3C3C3B"/>
              </a:solidFill>
              <a:latin typeface="Myriad Pro" charset="0"/>
              <a:ea typeface="Myriad Pro" charset="0"/>
              <a:cs typeface="Myriad Pro" charset="0"/>
            </a:endParaRPr>
          </a:p>
          <a:p>
            <a:pPr algn="ctr"/>
            <a:r>
              <a:rPr lang="fr-FR" sz="2800" dirty="0">
                <a:solidFill>
                  <a:srgbClr val="3C3C3B"/>
                </a:solidFill>
                <a:latin typeface="Myriad Pro Light" charset="0"/>
                <a:ea typeface="Myriad Pro Light" charset="0"/>
                <a:cs typeface="Myriad Pro Light" charset="0"/>
              </a:rPr>
              <a:t>PROFESSIONNELLE,</a:t>
            </a:r>
          </a:p>
          <a:p>
            <a:pPr algn="ctr"/>
            <a:r>
              <a:rPr lang="fr-FR" sz="2800" dirty="0">
                <a:solidFill>
                  <a:srgbClr val="3C3C3B"/>
                </a:solidFill>
                <a:latin typeface="Myriad Pro Light" charset="0"/>
                <a:ea typeface="Myriad Pro Light" charset="0"/>
                <a:cs typeface="Myriad Pro Light" charset="0"/>
              </a:rPr>
              <a:t>GÉNÉRALE OU TECHNOLOGIQUE</a:t>
            </a:r>
          </a:p>
          <a:p>
            <a:pPr algn="ctr"/>
            <a:endParaRPr lang="fr-FR" sz="2800" dirty="0">
              <a:solidFill>
                <a:srgbClr val="3C3C3B"/>
              </a:solidFill>
              <a:latin typeface="Myriad Pro Light" charset="0"/>
              <a:ea typeface="Myriad Pro Light" charset="0"/>
              <a:cs typeface="Myriad Pro Light" charset="0"/>
            </a:endParaRPr>
          </a:p>
        </p:txBody>
      </p:sp>
      <p:cxnSp>
        <p:nvCxnSpPr>
          <p:cNvPr id="10" name="Connecteur droit 9">
            <a:extLst>
              <a:ext uri="{FF2B5EF4-FFF2-40B4-BE49-F238E27FC236}">
                <a16:creationId xmlns:a16="http://schemas.microsoft.com/office/drawing/2014/main" id="{9CBFAAAC-9AEE-4C5F-B822-AD4C7E0BF879}"/>
              </a:ext>
            </a:extLst>
          </p:cNvPr>
          <p:cNvCxnSpPr/>
          <p:nvPr/>
        </p:nvCxnSpPr>
        <p:spPr>
          <a:xfrm>
            <a:off x="4331688" y="4746354"/>
            <a:ext cx="3515365" cy="0"/>
          </a:xfrm>
          <a:prstGeom prst="line">
            <a:avLst/>
          </a:prstGeom>
          <a:ln w="38100">
            <a:solidFill>
              <a:srgbClr val="3C3C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44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Image 3"/>
          <p:cNvPicPr>
            <a:picLocks noChangeAspect="1"/>
          </p:cNvPicPr>
          <p:nvPr/>
        </p:nvPicPr>
        <p:blipFill rotWithShape="1">
          <a:blip r:embed="rId2">
            <a:grayscl/>
            <a:alphaModFix amt="50000"/>
            <a:extLst>
              <a:ext uri="{28A0092B-C50C-407E-A947-70E740481C1C}">
                <a14:useLocalDpi xmlns:a14="http://schemas.microsoft.com/office/drawing/2010/main" val="0"/>
              </a:ext>
            </a:extLst>
          </a:blip>
          <a:srcRect t="1953" b="18260"/>
          <a:stretch/>
        </p:blipFill>
        <p:spPr>
          <a:xfrm>
            <a:off x="20" y="10"/>
            <a:ext cx="12191980" cy="6857990"/>
          </a:xfrm>
          <a:prstGeom prst="rect">
            <a:avLst/>
          </a:prstGeom>
        </p:spPr>
      </p:pic>
      <p:sp>
        <p:nvSpPr>
          <p:cNvPr id="2" name="Rectangle 1"/>
          <p:cNvSpPr/>
          <p:nvPr/>
        </p:nvSpPr>
        <p:spPr>
          <a:xfrm>
            <a:off x="20" y="280219"/>
            <a:ext cx="12191960" cy="6341807"/>
          </a:xfrm>
          <a:prstGeom prst="rect">
            <a:avLst/>
          </a:prstGeom>
          <a:solidFill>
            <a:srgbClr val="3C3C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r 22"/>
          <p:cNvGrpSpPr/>
          <p:nvPr/>
        </p:nvGrpSpPr>
        <p:grpSpPr>
          <a:xfrm>
            <a:off x="937625" y="1945872"/>
            <a:ext cx="10333032" cy="3739223"/>
            <a:chOff x="937625" y="1945872"/>
            <a:chExt cx="10333032" cy="3739223"/>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711" y="1945872"/>
              <a:ext cx="1136664" cy="160852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625" y="1945872"/>
              <a:ext cx="1137838" cy="1610184"/>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016" y="1945872"/>
              <a:ext cx="1136663" cy="1608523"/>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3407" y="1945872"/>
              <a:ext cx="1136664" cy="1608523"/>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2147" y="1945872"/>
              <a:ext cx="1137838" cy="1610184"/>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669" y="1945872"/>
              <a:ext cx="1136663" cy="1608523"/>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0059" y="1945872"/>
              <a:ext cx="1136664" cy="1608523"/>
            </a:xfrm>
            <a:prstGeom prst="rect">
              <a:avLst/>
            </a:prstGeom>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3363" y="1945872"/>
              <a:ext cx="1136664" cy="1608523"/>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2147" y="4074911"/>
              <a:ext cx="1137838" cy="1610184"/>
            </a:xfrm>
            <a:prstGeom prst="rect">
              <a:avLst/>
            </a:prstGeom>
          </p:spPr>
        </p:pic>
        <p:pic>
          <p:nvPicPr>
            <p:cNvPr id="16" name="Imag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6669" y="4074911"/>
              <a:ext cx="1137838" cy="1610184"/>
            </a:xfrm>
            <a:prstGeom prst="rect">
              <a:avLst/>
            </a:prstGeom>
          </p:spPr>
        </p:pic>
        <p:pic>
          <p:nvPicPr>
            <p:cNvPr id="17" name="Imag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7625" y="4074911"/>
              <a:ext cx="1137838" cy="1610184"/>
            </a:xfrm>
            <a:prstGeom prst="rect">
              <a:avLst/>
            </a:prstGeom>
          </p:spPr>
        </p:pic>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78841" y="4074080"/>
              <a:ext cx="1137838" cy="1610184"/>
            </a:xfrm>
            <a:prstGeom prst="rect">
              <a:avLst/>
            </a:prstGeom>
          </p:spPr>
        </p:pic>
        <p:pic>
          <p:nvPicPr>
            <p:cNvPr id="19" name="Imag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1013" y="4074080"/>
              <a:ext cx="1137837" cy="1610184"/>
            </a:xfrm>
            <a:prstGeom prst="rect">
              <a:avLst/>
            </a:prstGeom>
          </p:spPr>
        </p:pic>
        <p:pic>
          <p:nvPicPr>
            <p:cNvPr id="20" name="Imag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03184" y="4074080"/>
              <a:ext cx="1137837" cy="1610184"/>
            </a:xfrm>
            <a:prstGeom prst="rect">
              <a:avLst/>
            </a:prstGeom>
          </p:spPr>
        </p:pic>
        <p:pic>
          <p:nvPicPr>
            <p:cNvPr id="21" name="Imag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15355" y="4074080"/>
              <a:ext cx="1137837" cy="1610184"/>
            </a:xfrm>
            <a:prstGeom prst="rect">
              <a:avLst/>
            </a:prstGeom>
          </p:spPr>
        </p:pic>
        <p:pic>
          <p:nvPicPr>
            <p:cNvPr id="22" name="Imag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32820" y="4074081"/>
              <a:ext cx="1137837" cy="1610183"/>
            </a:xfrm>
            <a:prstGeom prst="rect">
              <a:avLst/>
            </a:prstGeom>
          </p:spPr>
        </p:pic>
      </p:grpSp>
      <p:sp>
        <p:nvSpPr>
          <p:cNvPr id="3" name="ZoneTexte 2"/>
          <p:cNvSpPr txBox="1"/>
          <p:nvPr/>
        </p:nvSpPr>
        <p:spPr>
          <a:xfrm>
            <a:off x="1117600" y="1075922"/>
            <a:ext cx="9956800" cy="538609"/>
          </a:xfrm>
          <a:prstGeom prst="rect">
            <a:avLst/>
          </a:prstGeom>
          <a:noFill/>
        </p:spPr>
        <p:txBody>
          <a:bodyPr wrap="square" rtlCol="0">
            <a:spAutoFit/>
          </a:bodyPr>
          <a:lstStyle/>
          <a:p>
            <a:pPr algn="ctr"/>
            <a:r>
              <a:rPr lang="fr-FR" sz="2900" dirty="0">
                <a:solidFill>
                  <a:schemeClr val="bg1"/>
                </a:solidFill>
                <a:latin typeface="Myriad Pro" charset="0"/>
                <a:ea typeface="Myriad Pro" charset="0"/>
                <a:cs typeface="Myriad Pro" charset="0"/>
              </a:rPr>
              <a:t>LES FICHES MÉTIERS DE L’ENSEIGNEMENT CATHOLIQUE 49</a:t>
            </a:r>
          </a:p>
        </p:txBody>
      </p:sp>
    </p:spTree>
    <p:extLst>
      <p:ext uri="{BB962C8B-B14F-4D97-AF65-F5344CB8AC3E}">
        <p14:creationId xmlns:p14="http://schemas.microsoft.com/office/powerpoint/2010/main" val="390680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626C60-2E30-4994-9AFB-DB74B5EFF46E}"/>
              </a:ext>
            </a:extLst>
          </p:cNvPr>
          <p:cNvSpPr>
            <a:spLocks noGrp="1"/>
          </p:cNvSpPr>
          <p:nvPr>
            <p:ph idx="1"/>
          </p:nvPr>
        </p:nvSpPr>
        <p:spPr/>
        <p:txBody>
          <a:bodyPr/>
          <a:lstStyle/>
          <a:p>
            <a:r>
              <a:rPr lang="fr-FR" dirty="0"/>
              <a:t>Carte des dates des PO</a:t>
            </a:r>
          </a:p>
        </p:txBody>
      </p:sp>
      <p:graphicFrame>
        <p:nvGraphicFramePr>
          <p:cNvPr id="6" name="Objet 5">
            <a:extLst>
              <a:ext uri="{FF2B5EF4-FFF2-40B4-BE49-F238E27FC236}">
                <a16:creationId xmlns:a16="http://schemas.microsoft.com/office/drawing/2014/main" id="{732EB329-40D0-4755-AF66-A64BF6E49553}"/>
              </a:ext>
            </a:extLst>
          </p:cNvPr>
          <p:cNvGraphicFramePr>
            <a:graphicFrameLocks noChangeAspect="1"/>
          </p:cNvGraphicFramePr>
          <p:nvPr>
            <p:extLst>
              <p:ext uri="{D42A27DB-BD31-4B8C-83A1-F6EECF244321}">
                <p14:modId xmlns:p14="http://schemas.microsoft.com/office/powerpoint/2010/main" val="2338207922"/>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33" name="Acrobat Document" r:id="rId3" imgW="16144757" imgH="11448846" progId="AcroExch.Document.DC">
                  <p:embed/>
                </p:oleObj>
              </mc:Choice>
              <mc:Fallback>
                <p:oleObj name="Acrobat Document" r:id="rId3" imgW="16144757" imgH="11448846" progId="AcroExch.Document.DC">
                  <p:embed/>
                  <p:pic>
                    <p:nvPicPr>
                      <p:cNvPr id="0" name=""/>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64435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137" y="1"/>
            <a:ext cx="6427176" cy="6945922"/>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78585" y="600181"/>
            <a:ext cx="4478104" cy="816097"/>
          </a:xfrm>
        </p:spPr>
        <p:txBody>
          <a:bodyPr>
            <a:noAutofit/>
          </a:bodyPr>
          <a:lstStyle/>
          <a:p>
            <a:r>
              <a:rPr lang="fr-FR" sz="5400" dirty="0">
                <a:solidFill>
                  <a:srgbClr val="F49D1E"/>
                </a:solidFill>
                <a:latin typeface="Myriad Pro" charset="0"/>
                <a:ea typeface="Myriad Pro" charset="0"/>
                <a:cs typeface="Myriad Pro" charset="0"/>
              </a:rPr>
              <a:t>SOMMAIRE</a:t>
            </a:r>
          </a:p>
        </p:txBody>
      </p:sp>
      <p:sp>
        <p:nvSpPr>
          <p:cNvPr id="5" name="ZoneTexte 4"/>
          <p:cNvSpPr txBox="1"/>
          <p:nvPr/>
        </p:nvSpPr>
        <p:spPr>
          <a:xfrm>
            <a:off x="5926014" y="2331216"/>
            <a:ext cx="5310554" cy="800219"/>
          </a:xfrm>
          <a:prstGeom prst="rect">
            <a:avLst/>
          </a:prstGeom>
          <a:noFill/>
        </p:spPr>
        <p:txBody>
          <a:bodyPr wrap="square" rtlCol="0">
            <a:spAutoFit/>
          </a:bodyPr>
          <a:lstStyle/>
          <a:p>
            <a:pPr>
              <a:buFontTx/>
              <a:buChar char="-"/>
            </a:pPr>
            <a:r>
              <a:rPr lang="fr-FR" sz="2300" dirty="0">
                <a:solidFill>
                  <a:srgbClr val="F49D1E"/>
                </a:solidFill>
                <a:latin typeface="Myriad Pro" charset="0"/>
                <a:ea typeface="Myriad Pro" charset="0"/>
                <a:cs typeface="Myriad Pro" charset="0"/>
              </a:rPr>
              <a:t>1 – </a:t>
            </a:r>
          </a:p>
          <a:p>
            <a:r>
              <a:rPr lang="fr-FR" sz="2300" dirty="0">
                <a:solidFill>
                  <a:srgbClr val="F49D1E"/>
                </a:solidFill>
                <a:latin typeface="Myriad Pro" charset="0"/>
                <a:ea typeface="Myriad Pro" charset="0"/>
                <a:cs typeface="Myriad Pro" charset="0"/>
              </a:rPr>
              <a:t>LA VOIE PROFESSIONNELLE</a:t>
            </a:r>
          </a:p>
        </p:txBody>
      </p:sp>
      <p:sp>
        <p:nvSpPr>
          <p:cNvPr id="6" name="ZoneTexte 5"/>
          <p:cNvSpPr txBox="1"/>
          <p:nvPr/>
        </p:nvSpPr>
        <p:spPr>
          <a:xfrm>
            <a:off x="5926014" y="3425226"/>
            <a:ext cx="6561687" cy="800219"/>
          </a:xfrm>
          <a:prstGeom prst="rect">
            <a:avLst/>
          </a:prstGeom>
          <a:noFill/>
        </p:spPr>
        <p:txBody>
          <a:bodyPr wrap="square" rtlCol="0">
            <a:spAutoFit/>
          </a:bodyPr>
          <a:lstStyle/>
          <a:p>
            <a:pPr>
              <a:buFontTx/>
              <a:buChar char="-"/>
            </a:pPr>
            <a:r>
              <a:rPr lang="fr-FR" sz="2300" dirty="0">
                <a:solidFill>
                  <a:srgbClr val="F49D1E"/>
                </a:solidFill>
                <a:latin typeface="Myriad Pro" charset="0"/>
                <a:ea typeface="Myriad Pro" charset="0"/>
                <a:cs typeface="Myriad Pro" charset="0"/>
              </a:rPr>
              <a:t>2 – </a:t>
            </a:r>
          </a:p>
          <a:p>
            <a:r>
              <a:rPr lang="fr-FR" sz="2300" dirty="0">
                <a:solidFill>
                  <a:srgbClr val="F49D1E"/>
                </a:solidFill>
                <a:latin typeface="Myriad Pro" charset="0"/>
                <a:ea typeface="Myriad Pro" charset="0"/>
                <a:cs typeface="Myriad Pro" charset="0"/>
              </a:rPr>
              <a:t>LA VOIE GÉNÉRALE ET TECHNOLOGIQUE</a:t>
            </a:r>
          </a:p>
        </p:txBody>
      </p:sp>
      <p:pic>
        <p:nvPicPr>
          <p:cNvPr id="9" name="Image 8"/>
          <p:cNvPicPr>
            <a:picLocks noChangeAspect="1"/>
          </p:cNvPicPr>
          <p:nvPr/>
        </p:nvPicPr>
        <p:blipFill rotWithShape="1">
          <a:blip r:embed="rId2">
            <a:grayscl/>
            <a:alphaModFix amt="50000"/>
            <a:extLst>
              <a:ext uri="{28A0092B-C50C-407E-A947-70E740481C1C}">
                <a14:useLocalDpi xmlns:a14="http://schemas.microsoft.com/office/drawing/2010/main" val="0"/>
              </a:ext>
            </a:extLst>
          </a:blip>
          <a:srcRect t="1953" r="11864" b="18260"/>
          <a:stretch/>
        </p:blipFill>
        <p:spPr>
          <a:xfrm>
            <a:off x="-5313300" y="-32233"/>
            <a:ext cx="10984340" cy="7010390"/>
          </a:xfrm>
          <a:prstGeom prst="rect">
            <a:avLst/>
          </a:prstGeom>
        </p:spPr>
      </p:pic>
    </p:spTree>
    <p:extLst>
      <p:ext uri="{BB962C8B-B14F-4D97-AF65-F5344CB8AC3E}">
        <p14:creationId xmlns:p14="http://schemas.microsoft.com/office/powerpoint/2010/main" val="8828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_PBO1742.JPG"/>
          <p:cNvPicPr>
            <a:picLocks noChangeAspect="1"/>
          </p:cNvPicPr>
          <p:nvPr/>
        </p:nvPicPr>
        <p:blipFill>
          <a:blip r:embed="rId2" cstate="print">
            <a:alphaModFix amt="35000"/>
            <a:grayscl/>
          </a:blip>
          <a:srcRect/>
          <a:stretch>
            <a:fillRect/>
          </a:stretch>
        </p:blipFill>
        <p:spPr bwMode="auto">
          <a:xfrm flipH="1">
            <a:off x="-1" y="-619922"/>
            <a:ext cx="12192000" cy="8144426"/>
          </a:xfrm>
          <a:prstGeom prst="rect">
            <a:avLst/>
          </a:prstGeom>
          <a:noFill/>
          <a:ln w="9525">
            <a:noFill/>
            <a:miter lim="800000"/>
            <a:headEnd/>
            <a:tailEnd/>
          </a:ln>
        </p:spPr>
      </p:pic>
      <p:sp>
        <p:nvSpPr>
          <p:cNvPr id="5" name="Losange 4"/>
          <p:cNvSpPr/>
          <p:nvPr/>
        </p:nvSpPr>
        <p:spPr>
          <a:xfrm>
            <a:off x="3292795" y="649087"/>
            <a:ext cx="5606407" cy="5606407"/>
          </a:xfrm>
          <a:prstGeom prst="diamond">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970419" y="1355240"/>
            <a:ext cx="4251158" cy="1769715"/>
          </a:xfrm>
          <a:prstGeom prst="rect">
            <a:avLst/>
          </a:prstGeom>
          <a:noFill/>
        </p:spPr>
        <p:txBody>
          <a:bodyPr wrap="square" rtlCol="0">
            <a:spAutoFit/>
          </a:bodyPr>
          <a:lstStyle/>
          <a:p>
            <a:pPr algn="ctr"/>
            <a:r>
              <a:rPr lang="fr-FR" sz="4000" dirty="0">
                <a:solidFill>
                  <a:srgbClr val="3C3C3B"/>
                </a:solidFill>
                <a:latin typeface="Myriad Pro" charset="0"/>
                <a:ea typeface="Myriad Pro" charset="0"/>
                <a:cs typeface="Myriad Pro" charset="0"/>
              </a:rPr>
              <a:t>- 1 -</a:t>
            </a:r>
          </a:p>
          <a:p>
            <a:pPr algn="ctr"/>
            <a:r>
              <a:rPr lang="fr-FR" sz="3700" dirty="0">
                <a:solidFill>
                  <a:srgbClr val="3C3C3B"/>
                </a:solidFill>
                <a:latin typeface="Myriad Pro" charset="0"/>
                <a:ea typeface="Myriad Pro" charset="0"/>
                <a:cs typeface="Myriad Pro" charset="0"/>
              </a:rPr>
              <a:t>LA VOIE</a:t>
            </a:r>
          </a:p>
          <a:p>
            <a:pPr algn="ctr"/>
            <a:r>
              <a:rPr lang="fr-FR" sz="3200" dirty="0">
                <a:solidFill>
                  <a:srgbClr val="3C3C3B"/>
                </a:solidFill>
                <a:latin typeface="Myriad Pro" charset="0"/>
                <a:ea typeface="Myriad Pro" charset="0"/>
                <a:cs typeface="Myriad Pro" charset="0"/>
              </a:rPr>
              <a:t>PROFESSIONNELLE</a:t>
            </a:r>
          </a:p>
        </p:txBody>
      </p:sp>
      <p:sp>
        <p:nvSpPr>
          <p:cNvPr id="7" name="Rectangle 6"/>
          <p:cNvSpPr/>
          <p:nvPr/>
        </p:nvSpPr>
        <p:spPr>
          <a:xfrm>
            <a:off x="3047999" y="3428614"/>
            <a:ext cx="6096000" cy="677108"/>
          </a:xfrm>
          <a:prstGeom prst="rect">
            <a:avLst/>
          </a:prstGeom>
        </p:spPr>
        <p:txBody>
          <a:bodyPr>
            <a:spAutoFit/>
          </a:bodyPr>
          <a:lstStyle/>
          <a:p>
            <a:pPr algn="ctr"/>
            <a:r>
              <a:rPr lang="fr-FR" sz="1900" dirty="0">
                <a:solidFill>
                  <a:srgbClr val="3C3C3B"/>
                </a:solidFill>
                <a:latin typeface="Myriad Pro Light" charset="0"/>
                <a:ea typeface="Myriad Pro Light" charset="0"/>
                <a:cs typeface="Myriad Pro Light" charset="0"/>
              </a:rPr>
              <a:t>PRÉPARER UN CAP </a:t>
            </a:r>
          </a:p>
          <a:p>
            <a:pPr algn="ctr"/>
            <a:r>
              <a:rPr lang="fr-FR" sz="1900" dirty="0">
                <a:solidFill>
                  <a:srgbClr val="3C3C3B"/>
                </a:solidFill>
                <a:latin typeface="Myriad Pro Light" charset="0"/>
                <a:ea typeface="Myriad Pro Light" charset="0"/>
                <a:cs typeface="Myriad Pro Light" charset="0"/>
              </a:rPr>
              <a:t>OU UN BAC PROFESSIONNEL</a:t>
            </a:r>
          </a:p>
        </p:txBody>
      </p:sp>
      <p:cxnSp>
        <p:nvCxnSpPr>
          <p:cNvPr id="10" name="Connecteur droit 9"/>
          <p:cNvCxnSpPr/>
          <p:nvPr/>
        </p:nvCxnSpPr>
        <p:spPr>
          <a:xfrm>
            <a:off x="4908884" y="3323955"/>
            <a:ext cx="2390274" cy="0"/>
          </a:xfrm>
          <a:prstGeom prst="line">
            <a:avLst/>
          </a:prstGeom>
          <a:ln w="38100">
            <a:solidFill>
              <a:srgbClr val="3C3C3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56021" y="4180302"/>
            <a:ext cx="6096000" cy="1261884"/>
          </a:xfrm>
          <a:prstGeom prst="rect">
            <a:avLst/>
          </a:prstGeom>
        </p:spPr>
        <p:txBody>
          <a:bodyPr>
            <a:spAutoFit/>
          </a:bodyPr>
          <a:lstStyle/>
          <a:p>
            <a:pPr algn="ctr"/>
            <a:r>
              <a:rPr lang="fr-FR" sz="1900" dirty="0">
                <a:solidFill>
                  <a:srgbClr val="3C3C3B"/>
                </a:solidFill>
                <a:latin typeface="Myriad Pro Light" charset="0"/>
                <a:ea typeface="Myriad Pro Light" charset="0"/>
                <a:cs typeface="Myriad Pro Light" charset="0"/>
              </a:rPr>
              <a:t>EN LYCÉE PROFESSIONNEL OU </a:t>
            </a:r>
          </a:p>
          <a:p>
            <a:pPr algn="ctr"/>
            <a:r>
              <a:rPr lang="fr-FR" sz="1900" dirty="0">
                <a:solidFill>
                  <a:srgbClr val="3C3C3B"/>
                </a:solidFill>
                <a:latin typeface="Myriad Pro Light" charset="0"/>
                <a:ea typeface="Myriad Pro Light" charset="0"/>
                <a:cs typeface="Myriad Pro Light" charset="0"/>
              </a:rPr>
              <a:t>EN CENTRE DE FORMATION </a:t>
            </a:r>
          </a:p>
          <a:p>
            <a:pPr algn="ctr"/>
            <a:r>
              <a:rPr lang="fr-FR" sz="1900" dirty="0">
                <a:solidFill>
                  <a:srgbClr val="3C3C3B"/>
                </a:solidFill>
                <a:latin typeface="Myriad Pro Light" charset="0"/>
                <a:ea typeface="Myriad Pro Light" charset="0"/>
                <a:cs typeface="Myriad Pro Light" charset="0"/>
              </a:rPr>
              <a:t>POUR APPRENTIS </a:t>
            </a:r>
          </a:p>
          <a:p>
            <a:pPr algn="ctr"/>
            <a:r>
              <a:rPr lang="fr-FR" sz="1900" dirty="0">
                <a:solidFill>
                  <a:srgbClr val="3C3C3B"/>
                </a:solidFill>
                <a:latin typeface="Myriad Pro Light" charset="0"/>
                <a:ea typeface="Myriad Pro Light" charset="0"/>
                <a:cs typeface="Myriad Pro Light" charset="0"/>
              </a:rPr>
              <a:t>(CFA EC49)</a:t>
            </a:r>
          </a:p>
        </p:txBody>
      </p:sp>
    </p:spTree>
    <p:extLst>
      <p:ext uri="{BB962C8B-B14F-4D97-AF65-F5344CB8AC3E}">
        <p14:creationId xmlns:p14="http://schemas.microsoft.com/office/powerpoint/2010/main" val="2917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22151" y="1895139"/>
            <a:ext cx="8164037" cy="1200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F49D1E"/>
                </a:solidFill>
                <a:latin typeface="Myriad Pro" charset="0"/>
                <a:ea typeface="Myriad Pro" charset="0"/>
                <a:cs typeface="Myriad Pro" charset="0"/>
              </a:rPr>
              <a:t>LA VOIE PROFESSIONNELLE,</a:t>
            </a:r>
          </a:p>
          <a:p>
            <a:r>
              <a:rPr lang="fr-FR" dirty="0">
                <a:solidFill>
                  <a:srgbClr val="F49D1E"/>
                </a:solidFill>
                <a:latin typeface="Myriad Pro Light" charset="0"/>
                <a:ea typeface="Myriad Pro Light" charset="0"/>
                <a:cs typeface="Myriad Pro Light" charset="0"/>
              </a:rPr>
              <a:t>VOIE DE LA RÉUSSITE</a:t>
            </a:r>
          </a:p>
        </p:txBody>
      </p:sp>
      <p:sp>
        <p:nvSpPr>
          <p:cNvPr id="5" name="Espace réservé du contenu 2"/>
          <p:cNvSpPr txBox="1">
            <a:spLocks/>
          </p:cNvSpPr>
          <p:nvPr/>
        </p:nvSpPr>
        <p:spPr>
          <a:xfrm>
            <a:off x="622151" y="3344562"/>
            <a:ext cx="9994232" cy="3032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fr-FR" sz="2500" dirty="0">
                <a:solidFill>
                  <a:srgbClr val="3C3C3B"/>
                </a:solidFill>
                <a:latin typeface="Myriad Pro" charset="0"/>
                <a:ea typeface="Myriad Pro" charset="0"/>
                <a:cs typeface="Myriad Pro" charset="0"/>
              </a:rPr>
              <a:t>Un enseignement professionnel par des professionnels</a:t>
            </a:r>
          </a:p>
          <a:p>
            <a:pPr marL="0" indent="0">
              <a:buFont typeface="Arial"/>
              <a:buNone/>
            </a:pPr>
            <a:endParaRPr lang="fr-FR" sz="800" dirty="0">
              <a:solidFill>
                <a:srgbClr val="3C3C3B"/>
              </a:solidFill>
              <a:latin typeface="Myriad Pro Light" charset="0"/>
              <a:ea typeface="Myriad Pro Light" charset="0"/>
              <a:cs typeface="Myriad Pro Light" charset="0"/>
            </a:endParaRPr>
          </a:p>
          <a:p>
            <a:r>
              <a:rPr lang="fr-FR" sz="2500" dirty="0">
                <a:solidFill>
                  <a:srgbClr val="3C3C3B"/>
                </a:solidFill>
                <a:latin typeface="Myriad Pro Light" charset="0"/>
                <a:ea typeface="Myriad Pro Light" charset="0"/>
                <a:cs typeface="Myriad Pro Light" charset="0"/>
              </a:rPr>
              <a:t>Apprendre par le concret</a:t>
            </a:r>
          </a:p>
          <a:p>
            <a:r>
              <a:rPr lang="fr-FR" sz="2500" dirty="0">
                <a:solidFill>
                  <a:srgbClr val="3C3C3B"/>
                </a:solidFill>
                <a:latin typeface="Myriad Pro Light" charset="0"/>
                <a:ea typeface="Myriad Pro Light" charset="0"/>
                <a:cs typeface="Myriad Pro Light" charset="0"/>
              </a:rPr>
              <a:t>Articuler savoirs et savoir-faire</a:t>
            </a:r>
          </a:p>
          <a:p>
            <a:r>
              <a:rPr lang="fr-FR" sz="2500" dirty="0">
                <a:solidFill>
                  <a:srgbClr val="3C3C3B"/>
                </a:solidFill>
                <a:latin typeface="Myriad Pro Light" charset="0"/>
                <a:ea typeface="Myriad Pro Light" charset="0"/>
                <a:cs typeface="Myriad Pro Light" charset="0"/>
              </a:rPr>
              <a:t>S’intéresser aux métiers d’un secteur d’activités</a:t>
            </a:r>
          </a:p>
          <a:p>
            <a:r>
              <a:rPr lang="fr-FR" sz="2500" dirty="0">
                <a:solidFill>
                  <a:srgbClr val="3C3C3B"/>
                </a:solidFill>
                <a:latin typeface="Myriad Pro Light" charset="0"/>
                <a:ea typeface="Myriad Pro Light" charset="0"/>
                <a:cs typeface="Myriad Pro Light" charset="0"/>
              </a:rPr>
              <a:t>Avoir un rythme et des conditions d’apprentissage différents</a:t>
            </a:r>
          </a:p>
          <a:p>
            <a:r>
              <a:rPr lang="fr-FR" sz="2500" dirty="0">
                <a:solidFill>
                  <a:srgbClr val="3C3C3B"/>
                </a:solidFill>
                <a:latin typeface="Myriad Pro Light" charset="0"/>
                <a:ea typeface="Myriad Pro Light" charset="0"/>
                <a:cs typeface="Myriad Pro Light" charset="0"/>
              </a:rPr>
              <a:t>Intégrer le monde de l’entreprise</a:t>
            </a:r>
          </a:p>
          <a:p>
            <a:endParaRPr lang="fr-FR" sz="2500" dirty="0">
              <a:solidFill>
                <a:srgbClr val="3C3C3B"/>
              </a:solidFill>
              <a:latin typeface="Myriad Pro Light" charset="0"/>
              <a:ea typeface="Myriad Pro Light" charset="0"/>
              <a:cs typeface="Myriad Pro Light" charset="0"/>
            </a:endParaRPr>
          </a:p>
        </p:txBody>
      </p:sp>
      <p:pic>
        <p:nvPicPr>
          <p:cNvPr id="8" name="Image 7" descr="_PBO1742.JPG"/>
          <p:cNvPicPr>
            <a:picLocks noChangeAspect="1"/>
          </p:cNvPicPr>
          <p:nvPr/>
        </p:nvPicPr>
        <p:blipFill rotWithShape="1">
          <a:blip r:embed="rId2" cstate="print"/>
          <a:srcRect/>
          <a:stretch/>
        </p:blipFill>
        <p:spPr bwMode="auto">
          <a:xfrm>
            <a:off x="2400731" y="988"/>
            <a:ext cx="2572867" cy="1580400"/>
          </a:xfrm>
          <a:prstGeom prst="rect">
            <a:avLst/>
          </a:prstGeom>
          <a:noFill/>
          <a:ln w="9525">
            <a:noFill/>
            <a:miter lim="800000"/>
            <a:headEnd/>
            <a:tailEnd/>
          </a:ln>
        </p:spPr>
      </p:pic>
      <p:pic>
        <p:nvPicPr>
          <p:cNvPr id="7" name="Image 6" descr="ati1.jpg"/>
          <p:cNvPicPr>
            <a:picLocks noChangeAspect="1"/>
          </p:cNvPicPr>
          <p:nvPr/>
        </p:nvPicPr>
        <p:blipFill>
          <a:blip r:embed="rId3" cstate="print"/>
          <a:srcRect/>
          <a:stretch>
            <a:fillRect/>
          </a:stretch>
        </p:blipFill>
        <p:spPr bwMode="auto">
          <a:xfrm>
            <a:off x="-119269" y="0"/>
            <a:ext cx="2520000" cy="1581388"/>
          </a:xfrm>
          <a:prstGeom prst="rect">
            <a:avLst/>
          </a:prstGeom>
          <a:noFill/>
          <a:ln w="9525">
            <a:noFill/>
            <a:miter lim="800000"/>
            <a:headEnd/>
            <a:tailEnd/>
          </a:ln>
        </p:spPr>
      </p:pic>
      <p:pic>
        <p:nvPicPr>
          <p:cNvPr id="9" name="Image 8" descr="PICT0021.jpg"/>
          <p:cNvPicPr>
            <a:picLocks noChangeAspect="1"/>
          </p:cNvPicPr>
          <p:nvPr/>
        </p:nvPicPr>
        <p:blipFill rotWithShape="1">
          <a:blip r:embed="rId4" cstate="print"/>
          <a:srcRect t="8709" b="7672"/>
          <a:stretch/>
        </p:blipFill>
        <p:spPr bwMode="auto">
          <a:xfrm>
            <a:off x="4973598" y="0"/>
            <a:ext cx="2520000" cy="1581388"/>
          </a:xfrm>
          <a:prstGeom prst="rect">
            <a:avLst/>
          </a:prstGeom>
          <a:noFill/>
          <a:ln w="9525">
            <a:noFill/>
            <a:miter lim="800000"/>
            <a:headEnd/>
            <a:tailEnd/>
          </a:ln>
        </p:spPr>
      </p:pic>
      <p:pic>
        <p:nvPicPr>
          <p:cNvPr id="10" name="Image 9" descr="Normandie et examen cap mbc 063.jpg"/>
          <p:cNvPicPr>
            <a:picLocks noChangeAspect="1"/>
          </p:cNvPicPr>
          <p:nvPr/>
        </p:nvPicPr>
        <p:blipFill rotWithShape="1">
          <a:blip r:embed="rId5" cstate="print"/>
          <a:srcRect t="16321" b="36614"/>
          <a:stretch/>
        </p:blipFill>
        <p:spPr bwMode="auto">
          <a:xfrm>
            <a:off x="7493598" y="0"/>
            <a:ext cx="2520000" cy="1581388"/>
          </a:xfrm>
          <a:prstGeom prst="rect">
            <a:avLst/>
          </a:prstGeom>
          <a:noFill/>
          <a:ln w="9525">
            <a:noFill/>
            <a:miter lim="800000"/>
            <a:headEnd/>
            <a:tailEnd/>
          </a:ln>
        </p:spPr>
      </p:pic>
      <p:pic>
        <p:nvPicPr>
          <p:cNvPr id="11" name="Picture 2" descr="C:\Users\direction\Pictures\chemille robert d arbrissel_PBO1833.jpg"/>
          <p:cNvPicPr>
            <a:picLocks noChangeAspect="1" noChangeArrowheads="1"/>
          </p:cNvPicPr>
          <p:nvPr/>
        </p:nvPicPr>
        <p:blipFill rotWithShape="1">
          <a:blip r:embed="rId6" cstate="print"/>
          <a:srcRect t="21934" b="21934"/>
          <a:stretch/>
        </p:blipFill>
        <p:spPr bwMode="auto">
          <a:xfrm>
            <a:off x="10013598" y="-77431"/>
            <a:ext cx="2271167" cy="1658820"/>
          </a:xfrm>
          <a:prstGeom prst="rect">
            <a:avLst/>
          </a:prstGeom>
          <a:noFill/>
          <a:ln w="9525">
            <a:noFill/>
            <a:miter lim="800000"/>
            <a:headEnd/>
            <a:tailEnd/>
          </a:ln>
        </p:spPr>
      </p:pic>
      <p:sp>
        <p:nvSpPr>
          <p:cNvPr id="12" name="Rectangle 11"/>
          <p:cNvSpPr/>
          <p:nvPr/>
        </p:nvSpPr>
        <p:spPr>
          <a:xfrm>
            <a:off x="-185530" y="1497495"/>
            <a:ext cx="12563060" cy="123649"/>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8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22151" y="1387735"/>
            <a:ext cx="11569849" cy="996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F49D1E"/>
                </a:solidFill>
                <a:latin typeface="Myriad Pro" charset="0"/>
                <a:ea typeface="Myriad Pro" charset="0"/>
                <a:cs typeface="Myriad Pro" charset="0"/>
              </a:rPr>
              <a:t>AU PROGRAMME </a:t>
            </a:r>
            <a:r>
              <a:rPr lang="fr-FR" sz="3200" dirty="0">
                <a:solidFill>
                  <a:srgbClr val="F49D1E"/>
                </a:solidFill>
                <a:latin typeface="Myriad Pro Light" charset="0"/>
                <a:ea typeface="Myriad Pro Light" charset="0"/>
                <a:cs typeface="Myriad Pro Light" charset="0"/>
              </a:rPr>
              <a:t>D’UN BAC PRO ET D’UN CAP</a:t>
            </a:r>
          </a:p>
        </p:txBody>
      </p:sp>
      <p:pic>
        <p:nvPicPr>
          <p:cNvPr id="8" name="Image 7" descr="_PBO1742.JPG"/>
          <p:cNvPicPr>
            <a:picLocks noChangeAspect="1"/>
          </p:cNvPicPr>
          <p:nvPr/>
        </p:nvPicPr>
        <p:blipFill rotWithShape="1">
          <a:blip r:embed="rId3" cstate="print"/>
          <a:srcRect/>
          <a:stretch/>
        </p:blipFill>
        <p:spPr bwMode="auto">
          <a:xfrm>
            <a:off x="2400731" y="988"/>
            <a:ext cx="2572867" cy="1580400"/>
          </a:xfrm>
          <a:prstGeom prst="rect">
            <a:avLst/>
          </a:prstGeom>
          <a:noFill/>
          <a:ln w="9525">
            <a:noFill/>
            <a:miter lim="800000"/>
            <a:headEnd/>
            <a:tailEnd/>
          </a:ln>
        </p:spPr>
      </p:pic>
      <p:pic>
        <p:nvPicPr>
          <p:cNvPr id="7" name="Image 6" descr="ati1.jpg"/>
          <p:cNvPicPr>
            <a:picLocks noChangeAspect="1"/>
          </p:cNvPicPr>
          <p:nvPr/>
        </p:nvPicPr>
        <p:blipFill>
          <a:blip r:embed="rId4" cstate="print"/>
          <a:srcRect/>
          <a:stretch>
            <a:fillRect/>
          </a:stretch>
        </p:blipFill>
        <p:spPr bwMode="auto">
          <a:xfrm>
            <a:off x="32003" y="0"/>
            <a:ext cx="2368727" cy="1581388"/>
          </a:xfrm>
          <a:prstGeom prst="rect">
            <a:avLst/>
          </a:prstGeom>
          <a:noFill/>
          <a:ln w="9525">
            <a:noFill/>
            <a:miter lim="800000"/>
            <a:headEnd/>
            <a:tailEnd/>
          </a:ln>
        </p:spPr>
      </p:pic>
      <p:pic>
        <p:nvPicPr>
          <p:cNvPr id="9" name="Image 8" descr="PICT0021.jpg"/>
          <p:cNvPicPr>
            <a:picLocks noChangeAspect="1"/>
          </p:cNvPicPr>
          <p:nvPr/>
        </p:nvPicPr>
        <p:blipFill rotWithShape="1">
          <a:blip r:embed="rId5" cstate="print"/>
          <a:srcRect t="8709" b="7672"/>
          <a:stretch/>
        </p:blipFill>
        <p:spPr bwMode="auto">
          <a:xfrm>
            <a:off x="4973598" y="0"/>
            <a:ext cx="2520000" cy="1581388"/>
          </a:xfrm>
          <a:prstGeom prst="rect">
            <a:avLst/>
          </a:prstGeom>
          <a:noFill/>
          <a:ln w="9525">
            <a:noFill/>
            <a:miter lim="800000"/>
            <a:headEnd/>
            <a:tailEnd/>
          </a:ln>
        </p:spPr>
      </p:pic>
      <p:pic>
        <p:nvPicPr>
          <p:cNvPr id="10" name="Image 9" descr="Normandie et examen cap mbc 063.jpg"/>
          <p:cNvPicPr>
            <a:picLocks noChangeAspect="1"/>
          </p:cNvPicPr>
          <p:nvPr/>
        </p:nvPicPr>
        <p:blipFill rotWithShape="1">
          <a:blip r:embed="rId6" cstate="print"/>
          <a:srcRect t="16321" b="36614"/>
          <a:stretch/>
        </p:blipFill>
        <p:spPr bwMode="auto">
          <a:xfrm>
            <a:off x="7493598" y="0"/>
            <a:ext cx="2520000" cy="1581388"/>
          </a:xfrm>
          <a:prstGeom prst="rect">
            <a:avLst/>
          </a:prstGeom>
          <a:noFill/>
          <a:ln w="9525">
            <a:noFill/>
            <a:miter lim="800000"/>
            <a:headEnd/>
            <a:tailEnd/>
          </a:ln>
        </p:spPr>
      </p:pic>
      <p:pic>
        <p:nvPicPr>
          <p:cNvPr id="11" name="Picture 2" descr="C:\Users\direction\Pictures\chemille robert d arbrissel_PBO1833.jpg"/>
          <p:cNvPicPr>
            <a:picLocks noChangeAspect="1" noChangeArrowheads="1"/>
          </p:cNvPicPr>
          <p:nvPr/>
        </p:nvPicPr>
        <p:blipFill rotWithShape="1">
          <a:blip r:embed="rId7" cstate="print"/>
          <a:srcRect t="21934" b="21934"/>
          <a:stretch/>
        </p:blipFill>
        <p:spPr bwMode="auto">
          <a:xfrm>
            <a:off x="10013599" y="-77431"/>
            <a:ext cx="2146398" cy="1658820"/>
          </a:xfrm>
          <a:prstGeom prst="rect">
            <a:avLst/>
          </a:prstGeom>
          <a:noFill/>
          <a:ln w="9525">
            <a:noFill/>
            <a:miter lim="800000"/>
            <a:headEnd/>
            <a:tailEnd/>
          </a:ln>
        </p:spPr>
      </p:pic>
      <p:sp>
        <p:nvSpPr>
          <p:cNvPr id="12" name="Rectangle 11"/>
          <p:cNvSpPr/>
          <p:nvPr/>
        </p:nvSpPr>
        <p:spPr>
          <a:xfrm>
            <a:off x="0" y="1575425"/>
            <a:ext cx="12159996" cy="45719"/>
          </a:xfrm>
          <a:prstGeom prst="rect">
            <a:avLst/>
          </a:prstGeom>
          <a:solidFill>
            <a:srgbClr val="F4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22151" y="2186060"/>
            <a:ext cx="5092700" cy="615553"/>
          </a:xfrm>
          <a:prstGeom prst="rect">
            <a:avLst/>
          </a:prstGeom>
          <a:noFill/>
        </p:spPr>
        <p:txBody>
          <a:bodyPr wrap="square" rtlCol="0">
            <a:spAutoFit/>
          </a:bodyPr>
          <a:lstStyle/>
          <a:p>
            <a:pPr algn="ctr"/>
            <a:r>
              <a:rPr lang="fr-FR" sz="1700" dirty="0">
                <a:solidFill>
                  <a:srgbClr val="3C3C3B"/>
                </a:solidFill>
                <a:latin typeface="Myriad Pro" charset="0"/>
                <a:ea typeface="Myriad Pro" charset="0"/>
                <a:cs typeface="Myriad Pro" charset="0"/>
              </a:rPr>
              <a:t>EN LYCÉE PROFESSIONNEL</a:t>
            </a:r>
          </a:p>
          <a:p>
            <a:pPr algn="ctr"/>
            <a:r>
              <a:rPr lang="fr-FR" sz="1700" dirty="0">
                <a:solidFill>
                  <a:srgbClr val="3C3C3B"/>
                </a:solidFill>
                <a:latin typeface="Myriad Pro" charset="0"/>
                <a:ea typeface="Myriad Pro" charset="0"/>
                <a:cs typeface="Myriad Pro" charset="0"/>
              </a:rPr>
              <a:t>(VOIE SCOLAIRE)</a:t>
            </a:r>
          </a:p>
        </p:txBody>
      </p:sp>
      <p:sp>
        <p:nvSpPr>
          <p:cNvPr id="14" name="ZoneTexte 13"/>
          <p:cNvSpPr txBox="1"/>
          <p:nvPr/>
        </p:nvSpPr>
        <p:spPr>
          <a:xfrm>
            <a:off x="6816848" y="2184706"/>
            <a:ext cx="5092700" cy="615553"/>
          </a:xfrm>
          <a:prstGeom prst="rect">
            <a:avLst/>
          </a:prstGeom>
          <a:noFill/>
        </p:spPr>
        <p:txBody>
          <a:bodyPr wrap="square" rtlCol="0">
            <a:spAutoFit/>
          </a:bodyPr>
          <a:lstStyle/>
          <a:p>
            <a:pPr algn="ctr"/>
            <a:r>
              <a:rPr lang="fr-FR" sz="1700" dirty="0">
                <a:solidFill>
                  <a:srgbClr val="3C3C3B"/>
                </a:solidFill>
                <a:latin typeface="Myriad Pro" charset="0"/>
                <a:ea typeface="Myriad Pro" charset="0"/>
                <a:cs typeface="Myriad Pro" charset="0"/>
              </a:rPr>
              <a:t>EN CFA</a:t>
            </a:r>
          </a:p>
          <a:p>
            <a:pPr algn="ctr"/>
            <a:r>
              <a:rPr lang="fr-FR" sz="1700" dirty="0">
                <a:solidFill>
                  <a:srgbClr val="3C3C3B"/>
                </a:solidFill>
                <a:latin typeface="Myriad Pro" charset="0"/>
                <a:ea typeface="Myriad Pro" charset="0"/>
                <a:cs typeface="Myriad Pro" charset="0"/>
              </a:rPr>
              <a:t>(VOIE PAR APPRENTISSAGE)</a:t>
            </a:r>
          </a:p>
        </p:txBody>
      </p:sp>
      <p:sp>
        <p:nvSpPr>
          <p:cNvPr id="5" name="ZoneTexte 4">
            <a:extLst>
              <a:ext uri="{FF2B5EF4-FFF2-40B4-BE49-F238E27FC236}">
                <a16:creationId xmlns:a16="http://schemas.microsoft.com/office/drawing/2014/main" id="{A84A712B-0905-43B3-A1E8-40087FFDB736}"/>
              </a:ext>
            </a:extLst>
          </p:cNvPr>
          <p:cNvSpPr txBox="1"/>
          <p:nvPr/>
        </p:nvSpPr>
        <p:spPr>
          <a:xfrm>
            <a:off x="32004" y="2947639"/>
            <a:ext cx="12127992" cy="3693319"/>
          </a:xfrm>
          <a:prstGeom prst="rect">
            <a:avLst/>
          </a:prstGeom>
          <a:noFill/>
        </p:spPr>
        <p:txBody>
          <a:bodyPr wrap="square" rtlCol="0">
            <a:spAutoFit/>
          </a:bodyPr>
          <a:lstStyle/>
          <a:p>
            <a:pPr algn="just"/>
            <a:r>
              <a:rPr lang="fr-FR" dirty="0"/>
              <a:t>Le CAP (2 ans) et le BAC PRO (3 ans) alternent les enseignements professionnels théoriques (en cours), les enseignements généraux (en cours) et les périodes de formation en entreprise. </a:t>
            </a:r>
          </a:p>
          <a:p>
            <a:pPr algn="just"/>
            <a:endParaRPr lang="fr-FR" dirty="0"/>
          </a:p>
          <a:p>
            <a:pPr algn="just"/>
            <a:r>
              <a:rPr lang="fr-FR" dirty="0"/>
              <a:t>Que ce soit sous statut scolaire ou sous statut par apprentissage, les temps de formation en entreprise sont évalués et prennent une part déterminante dans la moyenne finale permettant la validation du diplôme ( plus encore dans la formation du CAP où l’enseignement professionnel est très majoritaire). On ne parle d’ailleurs pas de « stage » mais de « PFMP » c’est-à-dire </a:t>
            </a:r>
            <a:r>
              <a:rPr lang="fr-FR" dirty="0">
                <a:solidFill>
                  <a:srgbClr val="FF0000"/>
                </a:solidFill>
              </a:rPr>
              <a:t>p</a:t>
            </a:r>
            <a:r>
              <a:rPr lang="fr-FR" dirty="0"/>
              <a:t>ériodes de </a:t>
            </a:r>
            <a:r>
              <a:rPr lang="fr-FR" dirty="0">
                <a:solidFill>
                  <a:srgbClr val="FF0000"/>
                </a:solidFill>
              </a:rPr>
              <a:t>f</a:t>
            </a:r>
            <a:r>
              <a:rPr lang="fr-FR" dirty="0"/>
              <a:t>ormation en </a:t>
            </a:r>
            <a:r>
              <a:rPr lang="fr-FR" dirty="0">
                <a:solidFill>
                  <a:srgbClr val="FF0000"/>
                </a:solidFill>
              </a:rPr>
              <a:t>m</a:t>
            </a:r>
            <a:r>
              <a:rPr lang="fr-FR" dirty="0"/>
              <a:t>ilieu </a:t>
            </a:r>
            <a:r>
              <a:rPr lang="fr-FR" dirty="0">
                <a:solidFill>
                  <a:srgbClr val="FF0000"/>
                </a:solidFill>
              </a:rPr>
              <a:t>p</a:t>
            </a:r>
            <a:r>
              <a:rPr lang="fr-FR" dirty="0"/>
              <a:t>rofessionnel.</a:t>
            </a:r>
          </a:p>
          <a:p>
            <a:pPr algn="just"/>
            <a:r>
              <a:rPr lang="fr-FR" dirty="0"/>
              <a:t>  </a:t>
            </a:r>
          </a:p>
          <a:p>
            <a:pPr algn="just"/>
            <a:r>
              <a:rPr lang="fr-FR" dirty="0"/>
              <a:t>Si la voie scolaire favorise sans doute l’enseignement général et professionnel théoriques, la voie de l’apprentissage met l’accent sur la formation en entreprise. </a:t>
            </a:r>
          </a:p>
          <a:p>
            <a:pPr algn="just"/>
            <a:r>
              <a:rPr lang="fr-FR" dirty="0"/>
              <a:t>Par contre, là où le statut scolaire permet d’effectuer des périodes de formation dans différentes entreprises et donc de découvrir plusieurs facettes d’un métier, le contrat d’apprentissage lie le jeune à son entreprise durant la totalité du contrat.</a:t>
            </a:r>
          </a:p>
          <a:p>
            <a:pPr algn="just"/>
            <a:r>
              <a:rPr lang="fr-FR" dirty="0"/>
              <a:t> </a:t>
            </a:r>
            <a:endParaRPr lang="fr-FR" dirty="0">
              <a:solidFill>
                <a:srgbClr val="FF0000"/>
              </a:solidFill>
            </a:endParaRPr>
          </a:p>
        </p:txBody>
      </p:sp>
    </p:spTree>
    <p:extLst>
      <p:ext uri="{BB962C8B-B14F-4D97-AF65-F5344CB8AC3E}">
        <p14:creationId xmlns:p14="http://schemas.microsoft.com/office/powerpoint/2010/main" val="8838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88972820-8AFF-48E5-8C3E-B97A6F11531A}"/>
              </a:ext>
            </a:extLst>
          </p:cNvPr>
          <p:cNvGraphicFramePr>
            <a:graphicFrameLocks/>
          </p:cNvGraphicFramePr>
          <p:nvPr>
            <p:extLst>
              <p:ext uri="{D42A27DB-BD31-4B8C-83A1-F6EECF244321}">
                <p14:modId xmlns:p14="http://schemas.microsoft.com/office/powerpoint/2010/main" val="4246071217"/>
              </p:ext>
            </p:extLst>
          </p:nvPr>
        </p:nvGraphicFramePr>
        <p:xfrm>
          <a:off x="6096000" y="3749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87736A64-4F4E-463F-AB7C-03C8A6B64DFC}"/>
              </a:ext>
            </a:extLst>
          </p:cNvPr>
          <p:cNvGraphicFramePr>
            <a:graphicFrameLocks/>
          </p:cNvGraphicFramePr>
          <p:nvPr>
            <p:extLst>
              <p:ext uri="{D42A27DB-BD31-4B8C-83A1-F6EECF244321}">
                <p14:modId xmlns:p14="http://schemas.microsoft.com/office/powerpoint/2010/main" val="2890229034"/>
              </p:ext>
            </p:extLst>
          </p:nvPr>
        </p:nvGraphicFramePr>
        <p:xfrm>
          <a:off x="6096000" y="3450488"/>
          <a:ext cx="4910328" cy="3014434"/>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DFA85019-0E76-403B-AF84-A13846A041AE}"/>
              </a:ext>
            </a:extLst>
          </p:cNvPr>
          <p:cNvSpPr txBox="1"/>
          <p:nvPr/>
        </p:nvSpPr>
        <p:spPr>
          <a:xfrm>
            <a:off x="118872" y="512064"/>
            <a:ext cx="5184648" cy="5952858"/>
          </a:xfrm>
          <a:prstGeom prst="rect">
            <a:avLst/>
          </a:prstGeom>
          <a:noFill/>
        </p:spPr>
        <p:txBody>
          <a:bodyPr wrap="square" rtlCol="0">
            <a:spAutoFit/>
          </a:bodyPr>
          <a:lstStyle/>
          <a:p>
            <a:endParaRPr lang="fr-FR" dirty="0"/>
          </a:p>
        </p:txBody>
      </p:sp>
      <p:graphicFrame>
        <p:nvGraphicFramePr>
          <p:cNvPr id="13" name="Objet 12">
            <a:extLst>
              <a:ext uri="{FF2B5EF4-FFF2-40B4-BE49-F238E27FC236}">
                <a16:creationId xmlns:a16="http://schemas.microsoft.com/office/drawing/2014/main" id="{BFA50946-03EF-4A35-A6E5-A282A8129E7A}"/>
              </a:ext>
            </a:extLst>
          </p:cNvPr>
          <p:cNvGraphicFramePr>
            <a:graphicFrameLocks noChangeAspect="1"/>
          </p:cNvGraphicFramePr>
          <p:nvPr>
            <p:extLst>
              <p:ext uri="{D42A27DB-BD31-4B8C-83A1-F6EECF244321}">
                <p14:modId xmlns:p14="http://schemas.microsoft.com/office/powerpoint/2010/main" val="1628074231"/>
              </p:ext>
            </p:extLst>
          </p:nvPr>
        </p:nvGraphicFramePr>
        <p:xfrm>
          <a:off x="0" y="0"/>
          <a:ext cx="5715000" cy="6841207"/>
        </p:xfrm>
        <a:graphic>
          <a:graphicData uri="http://schemas.openxmlformats.org/presentationml/2006/ole">
            <mc:AlternateContent xmlns:mc="http://schemas.openxmlformats.org/markup-compatibility/2006">
              <mc:Choice xmlns:v="urn:schemas-microsoft-com:vml" Requires="v">
                <p:oleObj spid="_x0000_s3084" name="Document" r:id="rId5" imgW="6685450" imgH="10682010" progId="Word.Document.12">
                  <p:embed/>
                </p:oleObj>
              </mc:Choice>
              <mc:Fallback>
                <p:oleObj name="Document" r:id="rId5" imgW="6685450" imgH="10682010" progId="Word.Document.12">
                  <p:embed/>
                  <p:pic>
                    <p:nvPicPr>
                      <p:cNvPr id="0" name=""/>
                      <p:cNvPicPr/>
                      <p:nvPr/>
                    </p:nvPicPr>
                    <p:blipFill>
                      <a:blip r:embed="rId6"/>
                      <a:stretch>
                        <a:fillRect/>
                      </a:stretch>
                    </p:blipFill>
                    <p:spPr>
                      <a:xfrm>
                        <a:off x="0" y="0"/>
                        <a:ext cx="5715000" cy="6841207"/>
                      </a:xfrm>
                      <a:prstGeom prst="rect">
                        <a:avLst/>
                      </a:prstGeom>
                    </p:spPr>
                  </p:pic>
                </p:oleObj>
              </mc:Fallback>
            </mc:AlternateContent>
          </a:graphicData>
        </a:graphic>
      </p:graphicFrame>
    </p:spTree>
    <p:extLst>
      <p:ext uri="{BB962C8B-B14F-4D97-AF65-F5344CB8AC3E}">
        <p14:creationId xmlns:p14="http://schemas.microsoft.com/office/powerpoint/2010/main" val="135117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horaires du bac professionnel Ã  partir de 2019 //Â Â©Â MinistÃ¨re de l'Ãducation nationale">
            <a:extLst>
              <a:ext uri="{FF2B5EF4-FFF2-40B4-BE49-F238E27FC236}">
                <a16:creationId xmlns:a16="http://schemas.microsoft.com/office/drawing/2014/main" id="{D854E5FF-6E43-432B-87F2-21BDE1BFF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0" y="0"/>
            <a:ext cx="6332537"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Graphique 2">
            <a:extLst>
              <a:ext uri="{FF2B5EF4-FFF2-40B4-BE49-F238E27FC236}">
                <a16:creationId xmlns:a16="http://schemas.microsoft.com/office/drawing/2014/main" id="{97BEDA86-C808-48D9-9AB3-DD7F7CDEBD17}"/>
              </a:ext>
            </a:extLst>
          </p:cNvPr>
          <p:cNvGraphicFramePr>
            <a:graphicFrameLocks/>
          </p:cNvGraphicFramePr>
          <p:nvPr>
            <p:extLst>
              <p:ext uri="{D42A27DB-BD31-4B8C-83A1-F6EECF244321}">
                <p14:modId xmlns:p14="http://schemas.microsoft.com/office/powerpoint/2010/main" val="2883239154"/>
              </p:ext>
            </p:extLst>
          </p:nvPr>
        </p:nvGraphicFramePr>
        <p:xfrm>
          <a:off x="6553200" y="219456"/>
          <a:ext cx="4572000" cy="309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65E930F1-E183-4E17-9D04-EA55286661AA}"/>
              </a:ext>
            </a:extLst>
          </p:cNvPr>
          <p:cNvGraphicFramePr>
            <a:graphicFrameLocks/>
          </p:cNvGraphicFramePr>
          <p:nvPr>
            <p:extLst>
              <p:ext uri="{D42A27DB-BD31-4B8C-83A1-F6EECF244321}">
                <p14:modId xmlns:p14="http://schemas.microsoft.com/office/powerpoint/2010/main" val="3893296281"/>
              </p:ext>
            </p:extLst>
          </p:nvPr>
        </p:nvGraphicFramePr>
        <p:xfrm>
          <a:off x="6553200" y="3547873"/>
          <a:ext cx="4876800" cy="298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052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2" name="Image 11" descr="_PBO1742.JPG"/>
          <p:cNvPicPr>
            <a:picLocks noChangeAspect="1"/>
          </p:cNvPicPr>
          <p:nvPr/>
        </p:nvPicPr>
        <p:blipFill>
          <a:blip r:embed="rId2" cstate="print">
            <a:alphaModFix amt="35000"/>
            <a:grayscl/>
          </a:blip>
          <a:srcRect/>
          <a:stretch>
            <a:fillRect/>
          </a:stretch>
        </p:blipFill>
        <p:spPr bwMode="auto">
          <a:xfrm flipH="1">
            <a:off x="-1" y="-619922"/>
            <a:ext cx="12192000" cy="8144426"/>
          </a:xfrm>
          <a:prstGeom prst="rect">
            <a:avLst/>
          </a:prstGeom>
          <a:noFill/>
          <a:ln w="9525">
            <a:noFill/>
            <a:miter lim="800000"/>
            <a:headEnd/>
            <a:tailEnd/>
          </a:ln>
        </p:spPr>
      </p:pic>
      <p:sp>
        <p:nvSpPr>
          <p:cNvPr id="2" name="Rectangle 1"/>
          <p:cNvSpPr/>
          <p:nvPr/>
        </p:nvSpPr>
        <p:spPr>
          <a:xfrm>
            <a:off x="879475" y="1075922"/>
            <a:ext cx="10528300" cy="5092700"/>
          </a:xfrm>
          <a:prstGeom prst="rect">
            <a:avLst/>
          </a:prstGeom>
          <a:solidFill>
            <a:srgbClr val="F49D1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117600" y="1075922"/>
            <a:ext cx="9956800" cy="569387"/>
          </a:xfrm>
          <a:prstGeom prst="rect">
            <a:avLst/>
          </a:prstGeom>
          <a:noFill/>
        </p:spPr>
        <p:txBody>
          <a:bodyPr wrap="square" rtlCol="0">
            <a:spAutoFit/>
          </a:bodyPr>
          <a:lstStyle/>
          <a:p>
            <a:pPr algn="ctr"/>
            <a:r>
              <a:rPr lang="fr-FR" sz="3100" dirty="0">
                <a:solidFill>
                  <a:srgbClr val="3C3C3B"/>
                </a:solidFill>
                <a:latin typeface="Myriad Pro" charset="0"/>
                <a:ea typeface="Myriad Pro" charset="0"/>
                <a:cs typeface="Myriad Pro" charset="0"/>
              </a:rPr>
              <a:t>ET APRÈS LE CAP ET LE BAC PROFESSIONNEL ?</a:t>
            </a:r>
            <a:endParaRPr lang="fr-FR" sz="3100" dirty="0">
              <a:solidFill>
                <a:srgbClr val="3C3C3B"/>
              </a:solidFill>
              <a:latin typeface="Myriad Pro Light" charset="0"/>
              <a:ea typeface="Myriad Pro Light" charset="0"/>
              <a:cs typeface="Myriad Pro Light" charset="0"/>
            </a:endParaRPr>
          </a:p>
        </p:txBody>
      </p:sp>
      <p:sp>
        <p:nvSpPr>
          <p:cNvPr id="13" name="ZoneTexte 12"/>
          <p:cNvSpPr txBox="1"/>
          <p:nvPr/>
        </p:nvSpPr>
        <p:spPr>
          <a:xfrm>
            <a:off x="1355726" y="3431649"/>
            <a:ext cx="9613900" cy="430887"/>
          </a:xfrm>
          <a:prstGeom prst="rect">
            <a:avLst/>
          </a:prstGeom>
          <a:noFill/>
        </p:spPr>
        <p:txBody>
          <a:bodyPr wrap="square" rtlCol="0">
            <a:spAutoFit/>
          </a:bodyPr>
          <a:lstStyle/>
          <a:p>
            <a:r>
              <a:rPr lang="fr-FR" sz="2200" dirty="0">
                <a:solidFill>
                  <a:srgbClr val="3C3C3B"/>
                </a:solidFill>
                <a:latin typeface="Myriad Pro" charset="0"/>
                <a:ea typeface="Myriad Pro" charset="0"/>
                <a:cs typeface="Myriad Pro" charset="0"/>
              </a:rPr>
              <a:t>L’INSERTION PROFESSIONNELLE </a:t>
            </a:r>
            <a:endParaRPr lang="fr-FR" sz="2200" dirty="0">
              <a:solidFill>
                <a:srgbClr val="3C3C3B"/>
              </a:solidFill>
              <a:latin typeface="Myriad Pro Light" charset="0"/>
              <a:ea typeface="Myriad Pro Light" charset="0"/>
              <a:cs typeface="Myriad Pro Light" charset="0"/>
            </a:endParaRPr>
          </a:p>
        </p:txBody>
      </p:sp>
      <p:sp>
        <p:nvSpPr>
          <p:cNvPr id="14" name="ZoneTexte 13"/>
          <p:cNvSpPr txBox="1"/>
          <p:nvPr/>
        </p:nvSpPr>
        <p:spPr>
          <a:xfrm>
            <a:off x="1336675" y="1878643"/>
            <a:ext cx="9737725" cy="1523494"/>
          </a:xfrm>
          <a:prstGeom prst="rect">
            <a:avLst/>
          </a:prstGeom>
          <a:noFill/>
        </p:spPr>
        <p:txBody>
          <a:bodyPr wrap="square" rtlCol="0">
            <a:spAutoFit/>
          </a:bodyPr>
          <a:lstStyle/>
          <a:p>
            <a:r>
              <a:rPr lang="fr-FR" sz="2200" dirty="0">
                <a:solidFill>
                  <a:srgbClr val="3C3C3B"/>
                </a:solidFill>
                <a:latin typeface="Myriad Pro" charset="0"/>
                <a:ea typeface="Myriad Pro" charset="0"/>
                <a:cs typeface="Myriad Pro" charset="0"/>
              </a:rPr>
              <a:t>POURSUITE D’ETUDES</a:t>
            </a:r>
          </a:p>
          <a:p>
            <a:endParaRPr lang="fr-FR" sz="500" dirty="0">
              <a:solidFill>
                <a:srgbClr val="3C3C3B"/>
              </a:solidFill>
              <a:latin typeface="Myriad Pro" charset="0"/>
              <a:ea typeface="Myriad Pro" charset="0"/>
              <a:cs typeface="Myriad Pro" charset="0"/>
            </a:endParaRPr>
          </a:p>
          <a:p>
            <a:r>
              <a:rPr lang="fr-FR" sz="2200" dirty="0">
                <a:solidFill>
                  <a:srgbClr val="3C3C3B"/>
                </a:solidFill>
                <a:latin typeface="Myriad Pro" charset="0"/>
                <a:ea typeface="Myriad Pro" charset="0"/>
                <a:cs typeface="Myriad Pro" charset="0"/>
              </a:rPr>
              <a:t>Préparation d’une formation d’un niveau supérieur (MC, BP, Bac Pro, BTS…) </a:t>
            </a:r>
          </a:p>
          <a:p>
            <a:pPr marL="800100" lvl="1" indent="-342900">
              <a:buFont typeface="Arial" panose="020B0604020202020204" pitchFamily="34" charset="0"/>
              <a:buChar char="•"/>
            </a:pPr>
            <a:r>
              <a:rPr lang="fr-FR" sz="2200" dirty="0">
                <a:solidFill>
                  <a:srgbClr val="3C3C3B"/>
                </a:solidFill>
                <a:latin typeface="Myriad Pro" charset="0"/>
                <a:ea typeface="Myriad Pro" charset="0"/>
                <a:cs typeface="Myriad Pro" charset="0"/>
              </a:rPr>
              <a:t>soit en formation initiale, </a:t>
            </a:r>
          </a:p>
          <a:p>
            <a:pPr marL="800100" lvl="1" indent="-342900">
              <a:buFont typeface="Arial" panose="020B0604020202020204" pitchFamily="34" charset="0"/>
              <a:buChar char="•"/>
            </a:pPr>
            <a:r>
              <a:rPr lang="fr-FR" sz="2200" dirty="0">
                <a:solidFill>
                  <a:srgbClr val="3C3C3B"/>
                </a:solidFill>
                <a:latin typeface="Myriad Pro" charset="0"/>
                <a:ea typeface="Myriad Pro" charset="0"/>
                <a:cs typeface="Myriad Pro" charset="0"/>
              </a:rPr>
              <a:t>soit via une formation en « alternance »</a:t>
            </a:r>
          </a:p>
        </p:txBody>
      </p:sp>
      <p:sp>
        <p:nvSpPr>
          <p:cNvPr id="8" name="ZoneTexte 7">
            <a:extLst>
              <a:ext uri="{FF2B5EF4-FFF2-40B4-BE49-F238E27FC236}">
                <a16:creationId xmlns:a16="http://schemas.microsoft.com/office/drawing/2014/main" id="{25E88DE7-4F3A-40EE-BC47-9CB716F44FEE}"/>
              </a:ext>
            </a:extLst>
          </p:cNvPr>
          <p:cNvSpPr txBox="1"/>
          <p:nvPr/>
        </p:nvSpPr>
        <p:spPr>
          <a:xfrm>
            <a:off x="1355726" y="4123660"/>
            <a:ext cx="9956799" cy="1538883"/>
          </a:xfrm>
          <a:prstGeom prst="rect">
            <a:avLst/>
          </a:prstGeom>
          <a:noFill/>
        </p:spPr>
        <p:txBody>
          <a:bodyPr wrap="square" rtlCol="0">
            <a:spAutoFit/>
          </a:bodyPr>
          <a:lstStyle/>
          <a:p>
            <a:r>
              <a:rPr lang="fr-FR" sz="1600" dirty="0"/>
              <a:t> </a:t>
            </a:r>
            <a:r>
              <a:rPr lang="fr-FR" sz="2800" b="1" dirty="0"/>
              <a:t>NOUVEAUTE :</a:t>
            </a:r>
          </a:p>
          <a:p>
            <a:pPr marL="712788" indent="-263525"/>
            <a:r>
              <a:rPr lang="fr-FR" sz="2200" dirty="0">
                <a:solidFill>
                  <a:srgbClr val="3C3C3B"/>
                </a:solidFill>
                <a:latin typeface="Myriad Pro"/>
              </a:rPr>
              <a:t>2 modules au choix en classe terminale : </a:t>
            </a:r>
          </a:p>
          <a:p>
            <a:pPr marL="712788" indent="-263525">
              <a:buFontTx/>
              <a:buChar char="-"/>
            </a:pPr>
            <a:r>
              <a:rPr lang="fr-FR" sz="2200" dirty="0">
                <a:solidFill>
                  <a:srgbClr val="3C3C3B"/>
                </a:solidFill>
                <a:latin typeface="Myriad Pro"/>
              </a:rPr>
              <a:t>l’un pour ceux qui veulent poursuivre leurs études </a:t>
            </a:r>
          </a:p>
          <a:p>
            <a:pPr marL="712788" indent="-263525">
              <a:buFontTx/>
              <a:buChar char="-"/>
            </a:pPr>
            <a:r>
              <a:rPr lang="fr-FR" sz="2200" dirty="0">
                <a:solidFill>
                  <a:srgbClr val="3C3C3B"/>
                </a:solidFill>
                <a:latin typeface="Myriad Pro"/>
              </a:rPr>
              <a:t>l’autre pour une insertion professionnelle</a:t>
            </a:r>
          </a:p>
        </p:txBody>
      </p:sp>
    </p:spTree>
    <p:extLst>
      <p:ext uri="{BB962C8B-B14F-4D97-AF65-F5344CB8AC3E}">
        <p14:creationId xmlns:p14="http://schemas.microsoft.com/office/powerpoint/2010/main" val="11841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1145</Words>
  <Application>Microsoft Office PowerPoint</Application>
  <PresentationFormat>Grand écran</PresentationFormat>
  <Paragraphs>217</Paragraphs>
  <Slides>22</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22</vt:i4>
      </vt:variant>
    </vt:vector>
  </HeadingPairs>
  <TitlesOfParts>
    <vt:vector size="31" baseType="lpstr">
      <vt:lpstr>Arial</vt:lpstr>
      <vt:lpstr>Calibri</vt:lpstr>
      <vt:lpstr>Calibri Light</vt:lpstr>
      <vt:lpstr>Myriad Pro</vt:lpstr>
      <vt:lpstr>Myriad Pro Light</vt:lpstr>
      <vt:lpstr>Wingdings 2</vt:lpstr>
      <vt:lpstr>Thème Office</vt:lpstr>
      <vt:lpstr>Document</vt:lpstr>
      <vt:lpstr>Acrobat Document</vt:lpstr>
      <vt:lpstr>L’ENSEIGNEMENT CATHOLIQUE</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CATHOLIQUE</dc:title>
  <dc:creator>Charline Clémot</dc:creator>
  <cp:lastModifiedBy>PierreDagorn</cp:lastModifiedBy>
  <cp:revision>97</cp:revision>
  <cp:lastPrinted>2017-10-18T15:47:29Z</cp:lastPrinted>
  <dcterms:created xsi:type="dcterms:W3CDTF">2017-10-17T13:20:15Z</dcterms:created>
  <dcterms:modified xsi:type="dcterms:W3CDTF">2018-11-30T09:32:35Z</dcterms:modified>
  <cp:contentStatus/>
</cp:coreProperties>
</file>